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56" r:id="rId5"/>
    <p:sldId id="321" r:id="rId6"/>
    <p:sldId id="365" r:id="rId7"/>
    <p:sldId id="296" r:id="rId8"/>
    <p:sldId id="366" r:id="rId9"/>
    <p:sldId id="367" r:id="rId10"/>
    <p:sldId id="302" r:id="rId11"/>
    <p:sldId id="370" r:id="rId12"/>
    <p:sldId id="303" r:id="rId13"/>
    <p:sldId id="374" r:id="rId14"/>
    <p:sldId id="311" r:id="rId15"/>
    <p:sldId id="373" r:id="rId16"/>
    <p:sldId id="375" r:id="rId17"/>
    <p:sldId id="378" r:id="rId18"/>
    <p:sldId id="379" r:id="rId19"/>
    <p:sldId id="380" r:id="rId20"/>
    <p:sldId id="381" r:id="rId21"/>
    <p:sldId id="371" r:id="rId22"/>
    <p:sldId id="372" r:id="rId23"/>
    <p:sldId id="315" r:id="rId24"/>
    <p:sldId id="313" r:id="rId25"/>
    <p:sldId id="309" r:id="rId26"/>
    <p:sldId id="314" r:id="rId27"/>
    <p:sldId id="310" r:id="rId28"/>
    <p:sldId id="266" r:id="rId29"/>
    <p:sldId id="263" r:id="rId30"/>
    <p:sldId id="270" r:id="rId31"/>
    <p:sldId id="262" r:id="rId32"/>
    <p:sldId id="275" r:id="rId33"/>
    <p:sldId id="267" r:id="rId34"/>
    <p:sldId id="382" r:id="rId35"/>
    <p:sldId id="317" r:id="rId36"/>
    <p:sldId id="319" r:id="rId37"/>
    <p:sldId id="320" r:id="rId38"/>
    <p:sldId id="383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2ADE"/>
    <a:srgbClr val="F8F6F5"/>
    <a:srgbClr val="FABE79"/>
    <a:srgbClr val="446992"/>
    <a:srgbClr val="AEC2D8"/>
    <a:srgbClr val="98432A"/>
    <a:srgbClr val="D84400"/>
    <a:srgbClr val="44678D"/>
    <a:srgbClr val="263E5A"/>
    <a:srgbClr val="D6E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18" autoAdjust="0"/>
    <p:restoredTop sz="92219"/>
  </p:normalViewPr>
  <p:slideViewPr>
    <p:cSldViewPr snapToGrid="0" showGuides="1">
      <p:cViewPr>
        <p:scale>
          <a:sx n="100" d="100"/>
          <a:sy n="100" d="100"/>
        </p:scale>
        <p:origin x="416" y="304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150528396328916"/>
          <c:y val="0"/>
          <c:w val="0.65780024068952181"/>
          <c:h val="0.9906809053952909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accent1">
                  <a:shade val="15000"/>
                </a:schemeClr>
              </a:solidFill>
            </a:ln>
          </c:spPr>
          <c:dPt>
            <c:idx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accent1">
                    <a:shade val="1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95A-AB41-85A6-AC9C8697A16B}"/>
              </c:ext>
            </c:extLst>
          </c:dPt>
          <c:dPt>
            <c:idx val="1"/>
            <c:bubble3D val="0"/>
            <c:spPr>
              <a:solidFill>
                <a:srgbClr val="B12ADE"/>
              </a:solidFill>
              <a:ln w="19050">
                <a:solidFill>
                  <a:schemeClr val="accent1">
                    <a:shade val="1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95A-AB41-85A6-AC9C8697A16B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accent1">
                    <a:shade val="1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95A-AB41-85A6-AC9C8697A16B}"/>
              </c:ext>
            </c:extLst>
          </c:dPt>
          <c:dLbls>
            <c:dLbl>
              <c:idx val="0"/>
              <c:layout>
                <c:manualLayout>
                  <c:x val="3.8764921333985791E-2"/>
                  <c:y val="-6.2035547508483078E-2"/>
                </c:manualLayout>
              </c:layout>
              <c:spPr>
                <a:solidFill>
                  <a:prstClr val="white"/>
                </a:solidFill>
                <a:ln>
                  <a:solidFill>
                    <a:prstClr val="black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/>
                      </a:solidFill>
                      <a:latin typeface="Tenorite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4457423164846331"/>
                      <c:h val="0.1719797155157254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95A-AB41-85A6-AC9C8697A16B}"/>
                </c:ext>
              </c:extLst>
            </c:dLbl>
            <c:dLbl>
              <c:idx val="1"/>
              <c:layout>
                <c:manualLayout>
                  <c:x val="-5.0700766055486856E-3"/>
                  <c:y val="0.11631675334275537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tx1"/>
                        </a:solidFill>
                        <a:latin typeface="Tenorite" pitchFamily="2" charset="0"/>
                        <a:ea typeface="+mn-ea"/>
                        <a:cs typeface="+mn-cs"/>
                      </a:defRPr>
                    </a:pPr>
                    <a:r>
                      <a:rPr lang="en-US" dirty="0" err="1"/>
                      <a:t>ralphie</a:t>
                    </a:r>
                    <a:r>
                      <a:rPr lang="en-US" baseline="0" dirty="0"/>
                      <a:t>
</a:t>
                    </a:r>
                    <a:fld id="{2CB28ED6-5EFC-6B44-8C18-6F473A2F35E7}" type="PERCENTAGE">
                      <a:rPr lang="en-US" baseline="0"/>
                      <a:pPr>
                        <a:defRPr sz="1800">
                          <a:solidFill>
                            <a:schemeClr val="tx1"/>
                          </a:solidFill>
                          <a:latin typeface="Tenorite" pitchFamily="2" charset="0"/>
                        </a:defRPr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solidFill>
                  <a:prstClr val="white"/>
                </a:solidFill>
                <a:ln>
                  <a:solidFill>
                    <a:prstClr val="black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/>
                      </a:solidFill>
                      <a:latin typeface="Tenorite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4694070020908404"/>
                      <c:h val="0.1616404575976449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95A-AB41-85A6-AC9C8697A16B}"/>
                </c:ext>
              </c:extLst>
            </c:dLbl>
            <c:dLbl>
              <c:idx val="2"/>
              <c:layout>
                <c:manualLayout>
                  <c:x val="6.5524272923545832E-2"/>
                  <c:y val="-0.16542812668928825"/>
                </c:manualLayout>
              </c:layout>
              <c:tx>
                <c:rich>
                  <a:bodyPr/>
                  <a:lstStyle/>
                  <a:p>
                    <a:fld id="{430E2A75-AD97-414C-AEBE-26870A247036}" type="CATEGORYNAME">
                      <a:rPr lang="en-US" dirty="0"/>
                      <a:pPr/>
                      <a:t>[CATEGORY NAME]</a:t>
                    </a:fld>
                    <a:r>
                      <a:rPr lang="en-US" baseline="0" dirty="0"/>
                      <a:t>
</a:t>
                    </a:r>
                    <a:fld id="{A19A8752-6EC4-0946-95D0-EDD65032995E}" type="PERCENTAGE">
                      <a:rPr lang="en-US" sz="1800" baseline="0" dirty="0">
                        <a:latin typeface="Tenorite" pitchFamily="2" charset="0"/>
                      </a:rPr>
                      <a:pPr/>
                      <a:t>[PERCENTAGE]</a:t>
                    </a:fld>
                    <a:endParaRPr lang="en-US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52428879857759"/>
                      <c:h val="0.1769228170325841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95A-AB41-85A6-AC9C8697A16B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enorite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You</c:v>
                </c:pt>
                <c:pt idx="1">
                  <c:v>lafr9499</c:v>
                </c:pt>
                <c:pt idx="2">
                  <c:v>Everyone Else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95A-AB41-85A6-AC9C8697A1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7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150528396328916"/>
          <c:y val="0"/>
          <c:w val="0.65780024068952181"/>
          <c:h val="0.9906809053952909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B12AD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5B7-C34C-8702-7E0D64C9748A}"/>
              </c:ext>
            </c:extLst>
          </c:dPt>
          <c:dPt>
            <c:idx val="1"/>
            <c:bubble3D val="0"/>
            <c:spPr>
              <a:solidFill>
                <a:srgbClr val="FFE79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B7-C34C-8702-7E0D64C9748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A76-4F42-AC81-46B29F58421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A76-4F42-AC81-46B29F58421B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B7-C34C-8702-7E0D64C974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150528396328916"/>
          <c:y val="0"/>
          <c:w val="0.65780024068952181"/>
          <c:h val="0.9906809053952909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B12AD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5B7-C34C-8702-7E0D64C9748A}"/>
              </c:ext>
            </c:extLst>
          </c:dPt>
          <c:dPt>
            <c:idx val="1"/>
            <c:bubble3D val="0"/>
            <c:spPr>
              <a:solidFill>
                <a:srgbClr val="FFE79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B7-C34C-8702-7E0D64C9748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A99-CD48-B910-AC6E092C30E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A99-CD48-B910-AC6E092C30EC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B7-C34C-8702-7E0D64C974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8/15/25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8/12/25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7836-4E90-83E5-81EA-0DE3BFF41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2CA9FF-E7FC-AA26-6E03-BD1B27ED25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D9463E-12CB-8CBB-3698-D4C077E51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F6505-227F-3F9C-EDB5-4AACCDB612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88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1B6EA-A81E-DA8A-D9E4-69B6407A6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E2F168-3C5D-9B73-5B26-D5F801B6CD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C5B4F7-76A5-0DAD-384F-4A4AEE6E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605A0-5AA9-FF1F-A5AD-310D7169B3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6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EBF35-985E-A212-47A6-34C28A1E6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13B3D8-9C02-7749-9D09-571569E35C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E951FB-3A15-9C64-85B7-46B7BCBEA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070EF-B218-9E81-C2D7-45491EC70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23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40A08-0599-9EF2-9912-204EA5DF1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CCB696-CE4C-4658-27C1-8ADF143D91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BAB76B-C7CD-1805-73A1-C9F1340F19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F0F27-A490-969F-58E5-2C3D214690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58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0F920-54A4-5315-A516-6489106EA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F9BAF2-B0BE-5468-DF6E-EA6853871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B4600-47F0-4CED-8511-69D06AEE6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9C727-9B28-721E-47E4-0F9F9F2D54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73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DAEB3-B8F5-CC19-F173-4193E7BDA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E58048-95EB-72CC-156B-A7F0BA6FC5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F8897D-2F0E-4D75-B5FD-D3C187274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EC02C-E07D-22EB-17B3-1B90342C0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06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70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14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The ‘general’ and ‘project’ accounts are structured in a way such that your jobs are likely to have a higher priority if they are running in the ‘project’ account.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ucb</a:t>
            </a:r>
            <a:r>
              <a:rPr lang="en-US" dirty="0">
                <a:effectLst/>
              </a:rPr>
              <a:t>-general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rmacc</a:t>
            </a:r>
            <a:r>
              <a:rPr lang="en-US" dirty="0">
                <a:effectLst/>
              </a:rPr>
              <a:t>-general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amc</a:t>
            </a:r>
            <a:r>
              <a:rPr lang="en-US" dirty="0">
                <a:effectLst/>
              </a:rPr>
              <a:t>-general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csu</a:t>
            </a:r>
            <a:r>
              <a:rPr lang="en-US" dirty="0">
                <a:effectLst/>
              </a:rPr>
              <a:t>-general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9534C-10E9-CB40-8F2E-3ACB91423D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76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5C1DD-5FC2-2168-4FDE-1EC4D7B13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884F5F-4CA1-25BC-31B4-2D7E69CD4B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060C8B-F26A-2A9A-4CE9-EFC159E16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7907D-93A5-3FA0-584B-F91656D743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9534C-10E9-CB40-8F2E-3ACB91423D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14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9534C-10E9-CB40-8F2E-3ACB91423DC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52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F6E95-CC15-41C0-F9D2-19B5C73EB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9E1FF1-4491-E360-FCAE-7E45AFC6C1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8ED8D-8455-6B62-C075-C3C2B7738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DDCCB-0E4A-FFE5-C5E3-350A00A531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799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XDMoD</a:t>
            </a:r>
            <a:r>
              <a:rPr lang="en-US" sz="1200" dirty="0"/>
              <a:t> is a web portal for viewing metrics at the system, partition, and user levels.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37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05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19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60F4E-A12C-DE5F-6133-02189DB72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A370BC-F076-52DB-270C-82B12954A6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AF7E14-16CC-6B66-F787-E97B104BC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C28B2-5AAB-43E3-D278-8ECB87D91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89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713B1-B18D-998D-0CF8-2942986CE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F255E6-2637-6B0F-2CA5-CD5C08E92E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2E0A52-7BB0-FD63-1B33-65CEFFC6B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Slurmtools</a:t>
            </a:r>
            <a:r>
              <a:rPr lang="en-US" dirty="0"/>
              <a:t> – monitor your jobs and SU’s</a:t>
            </a:r>
          </a:p>
          <a:p>
            <a:r>
              <a:rPr lang="en-US" dirty="0" err="1"/>
              <a:t>XDMoD</a:t>
            </a:r>
            <a:r>
              <a:rPr lang="en-US" dirty="0"/>
              <a:t> – observe jobs on the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0DCFE-4D58-02A0-47E0-086832FDB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33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20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86389-1A29-E027-244A-3F49F4A80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9A7E16-6C8B-CE5C-5493-AADD774E0D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629A50-8501-DC5E-3838-7DCB9C63E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4A22B-DFF0-B8F7-09DD-CDE1F0B9BD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2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CPU Utilized refers to the total amount of time the allocated CPU cores were used.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08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DD557-D766-ECAF-E2C6-2ED2FA44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F8D7DE-827C-6232-179B-7F936D68ED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67BAFE-B4EA-6677-973D-140CCBF69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 Utilized is not a total, but rather the maximum amount of RAM memory used by the job.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CB060-4095-28B3-613B-53F027B6D0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62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>
          <a:xfrm>
            <a:off x="4038600" y="6217920"/>
            <a:ext cx="41148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>
          <a:xfrm>
            <a:off x="4038600" y="6217920"/>
            <a:ext cx="4114800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>
          <a:xfrm>
            <a:off x="4038600" y="6217920"/>
            <a:ext cx="41148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>
          <a:xfrm>
            <a:off x="4038600" y="6217920"/>
            <a:ext cx="41148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64940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206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331885" y="623372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038600" y="6217920"/>
            <a:ext cx="41148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038600" y="621792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038600" y="6217920"/>
            <a:ext cx="41148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4038600" y="6217920"/>
            <a:ext cx="4114800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>
          <a:xfrm>
            <a:off x="4038600" y="6217920"/>
            <a:ext cx="41148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>
          <a:xfrm>
            <a:off x="4038600" y="6217920"/>
            <a:ext cx="41148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Google Shape;12;p1">
            <a:extLst>
              <a:ext uri="{FF2B5EF4-FFF2-40B4-BE49-F238E27FC236}">
                <a16:creationId xmlns:a16="http://schemas.microsoft.com/office/drawing/2014/main" id="{30C70D77-7C58-C511-66E4-23CF3C0A8583}"/>
              </a:ext>
            </a:extLst>
          </p:cNvPr>
          <p:cNvSpPr txBox="1">
            <a:spLocks noGrp="1"/>
          </p:cNvSpPr>
          <p:nvPr>
            <p:ph type="dt" idx="2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13;p1">
            <a:extLst>
              <a:ext uri="{FF2B5EF4-FFF2-40B4-BE49-F238E27FC236}">
                <a16:creationId xmlns:a16="http://schemas.microsoft.com/office/drawing/2014/main" id="{00A3BDCC-40EB-D42C-4BE4-2C2DC47A4E51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14;p1">
            <a:extLst>
              <a:ext uri="{FF2B5EF4-FFF2-40B4-BE49-F238E27FC236}">
                <a16:creationId xmlns:a16="http://schemas.microsoft.com/office/drawing/2014/main" id="{2F97C92E-F3E2-4FCA-5981-51FA36377639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" name="Google Shape;15;p1" descr="Untitled.png" title="Be Boulder.">
            <a:extLst>
              <a:ext uri="{FF2B5EF4-FFF2-40B4-BE49-F238E27FC236}">
                <a16:creationId xmlns:a16="http://schemas.microsoft.com/office/drawing/2014/main" id="{E700ACA7-81F1-363D-82A6-5C436597E0C5}"/>
              </a:ext>
            </a:extLst>
          </p:cNvPr>
          <p:cNvPicPr preferRelativeResize="0"/>
          <p:nvPr userDrawn="1"/>
        </p:nvPicPr>
        <p:blipFill rotWithShape="1">
          <a:blip r:embed="rId20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16;p1">
            <a:extLst>
              <a:ext uri="{FF2B5EF4-FFF2-40B4-BE49-F238E27FC236}">
                <a16:creationId xmlns:a16="http://schemas.microsoft.com/office/drawing/2014/main" id="{2629D488-0503-1631-5C16-AF9B560F7409}"/>
              </a:ext>
            </a:extLst>
          </p:cNvPr>
          <p:cNvCxnSpPr/>
          <p:nvPr userDrawn="1"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" name="Google Shape;17;p1">
            <a:extLst>
              <a:ext uri="{FF2B5EF4-FFF2-40B4-BE49-F238E27FC236}">
                <a16:creationId xmlns:a16="http://schemas.microsoft.com/office/drawing/2014/main" id="{2AB95A8F-B097-651E-427C-07CCEF57D2EA}"/>
              </a:ext>
            </a:extLst>
          </p:cNvPr>
          <p:cNvPicPr preferRelativeResize="0"/>
          <p:nvPr userDrawn="1"/>
        </p:nvPicPr>
        <p:blipFill rotWithShape="1">
          <a:blip r:embed="rId21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9" r:id="rId17"/>
    <p:sldLayoutId id="2147483670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chart" Target="../charts/chart3.xml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xdmod.rc.colorado.edu/" TargetMode="Externa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Module 6: Monitoring Resource Use</a:t>
            </a:r>
            <a:endParaRPr sz="53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5754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</a:t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FF426-FC9E-E4D9-36B8-0755606F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B11A9-E924-401D-6D92-1524344633E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C2FBA-47B0-EA75-987D-37DFEFC48124}"/>
              </a:ext>
            </a:extLst>
          </p:cNvPr>
          <p:cNvSpPr txBox="1"/>
          <p:nvPr/>
        </p:nvSpPr>
        <p:spPr>
          <a:xfrm>
            <a:off x="587829" y="1764598"/>
            <a:ext cx="3425371" cy="691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$</a:t>
            </a:r>
            <a:r>
              <a:rPr lang="en-US" sz="2400" dirty="0">
                <a:solidFill>
                  <a:prstClr val="whit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seff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&lt;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jobid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A4E7C-B81F-8B52-A5F8-74F957122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seff</a:t>
            </a:r>
            <a:endParaRPr lang="en-US" dirty="0"/>
          </a:p>
        </p:txBody>
      </p:sp>
      <p:sp>
        <p:nvSpPr>
          <p:cNvPr id="3" name="Google Shape;97;p14">
            <a:extLst>
              <a:ext uri="{FF2B5EF4-FFF2-40B4-BE49-F238E27FC236}">
                <a16:creationId xmlns:a16="http://schemas.microsoft.com/office/drawing/2014/main" id="{9B937546-97A5-0649-7A63-6565A8332DF6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630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1CA18-C493-0B54-CE6E-D6F00E03F3B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66EF4-10D4-F269-E8BE-436FE99E2512}"/>
              </a:ext>
            </a:extLst>
          </p:cNvPr>
          <p:cNvSpPr txBox="1"/>
          <p:nvPr/>
        </p:nvSpPr>
        <p:spPr>
          <a:xfrm>
            <a:off x="587829" y="1764598"/>
            <a:ext cx="3425371" cy="691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$</a:t>
            </a:r>
            <a:r>
              <a:rPr lang="en-US" sz="2400" dirty="0">
                <a:solidFill>
                  <a:prstClr val="whit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seff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&lt;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jobid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DA342-8190-02EE-24FD-D5E0EC56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seff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6D2157-C331-0AFE-F0A1-9E79B8334A12}"/>
              </a:ext>
            </a:extLst>
          </p:cNvPr>
          <p:cNvSpPr txBox="1"/>
          <p:nvPr/>
        </p:nvSpPr>
        <p:spPr>
          <a:xfrm>
            <a:off x="4809744" y="19460"/>
            <a:ext cx="7569199" cy="6128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Job ID: 12345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Cluster: alpine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User/Group: </a:t>
            </a:r>
            <a:r>
              <a:rPr lang="en-US" sz="2400" dirty="0" err="1"/>
              <a:t>ralphie</a:t>
            </a:r>
            <a:r>
              <a:rPr lang="en-US" sz="2400" dirty="0"/>
              <a:t>/</a:t>
            </a:r>
            <a:r>
              <a:rPr lang="en-US" sz="2400" dirty="0" err="1"/>
              <a:t>ralphiepgrp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State: COMPLETED (exit code 0)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Nodes: 1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Cores per node: 4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CPU Utilized: 01:00:07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CPU Efficiency: 25.00% of 04:00:28 core-</a:t>
            </a:r>
            <a:r>
              <a:rPr lang="en-US" sz="2400" dirty="0" err="1"/>
              <a:t>walltime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Job Wall-clock time: 01:00:07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Memory Utilized: 21.14 MB (estimated maximum)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Memory Efficiency: 0.15% of 13.59 GB (3.40 GB/core)</a:t>
            </a:r>
          </a:p>
        </p:txBody>
      </p:sp>
      <p:sp>
        <p:nvSpPr>
          <p:cNvPr id="11" name="Google Shape;97;p14">
            <a:extLst>
              <a:ext uri="{FF2B5EF4-FFF2-40B4-BE49-F238E27FC236}">
                <a16:creationId xmlns:a16="http://schemas.microsoft.com/office/drawing/2014/main" id="{C2C99211-284D-53F6-656B-584B7262AF0B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46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E3B8A-352B-BDF8-4AA6-BC77A71BD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EB9DA6-482F-C80A-CE70-C0AB53846A4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6F2B4-E76A-A579-CCEE-4F52C148CEF9}"/>
              </a:ext>
            </a:extLst>
          </p:cNvPr>
          <p:cNvSpPr txBox="1"/>
          <p:nvPr/>
        </p:nvSpPr>
        <p:spPr>
          <a:xfrm>
            <a:off x="587829" y="1764598"/>
            <a:ext cx="3425371" cy="691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$</a:t>
            </a:r>
            <a:r>
              <a:rPr lang="en-US" sz="2400" dirty="0">
                <a:solidFill>
                  <a:prstClr val="whit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seff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&lt;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jobid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13A30-9ACF-336A-EBCA-62B36C45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seff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D52DC9-FD3F-0E75-A354-7C5F7D54D3E8}"/>
              </a:ext>
            </a:extLst>
          </p:cNvPr>
          <p:cNvSpPr txBox="1"/>
          <p:nvPr/>
        </p:nvSpPr>
        <p:spPr>
          <a:xfrm>
            <a:off x="4809744" y="19460"/>
            <a:ext cx="7569199" cy="6128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Job ID: 12345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Cluster: alpine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User/Group: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ralphie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ralphiepgrp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State: COMPLETED (exit code 0)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Nodes: 1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Cores per node: 4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CPU Utilized: 01:00:07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CPU Efficiency: 25.00% of 04:00:28 core-</a:t>
            </a:r>
            <a:r>
              <a:rPr lang="en-US" sz="2400" dirty="0" err="1"/>
              <a:t>walltime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Job Wall-clock time: 01:00:07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Memory Utilized: 21.14 MB (estimated maximum)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Memory Efficiency: 0.15% of 13.59 GB (3.40 GB/core)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EB138-0E25-2CFF-12B9-8812F90F9B78}"/>
              </a:ext>
            </a:extLst>
          </p:cNvPr>
          <p:cNvSpPr txBox="1"/>
          <p:nvPr/>
        </p:nvSpPr>
        <p:spPr>
          <a:xfrm>
            <a:off x="1554480" y="3592609"/>
            <a:ext cx="3220212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2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Total CPU Time</a:t>
            </a:r>
          </a:p>
        </p:txBody>
      </p:sp>
      <p:sp>
        <p:nvSpPr>
          <p:cNvPr id="9" name="Google Shape;97;p14">
            <a:extLst>
              <a:ext uri="{FF2B5EF4-FFF2-40B4-BE49-F238E27FC236}">
                <a16:creationId xmlns:a16="http://schemas.microsoft.com/office/drawing/2014/main" id="{E32F6DCE-8B96-203D-1EED-6B83B825F5D5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1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196A7-FB78-5D04-766F-D0D2C6083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A3351A-661B-DA75-9983-C1ED781CC76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7C827-3ACB-3B92-F701-C497A4206EE2}"/>
              </a:ext>
            </a:extLst>
          </p:cNvPr>
          <p:cNvSpPr txBox="1"/>
          <p:nvPr/>
        </p:nvSpPr>
        <p:spPr>
          <a:xfrm>
            <a:off x="587829" y="1764598"/>
            <a:ext cx="3425371" cy="691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$</a:t>
            </a:r>
            <a:r>
              <a:rPr lang="en-US" sz="2400" dirty="0">
                <a:solidFill>
                  <a:prstClr val="whit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seff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&lt;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jobid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7251D6-EA27-C704-7451-6D21FF132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seff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9998E3-5D47-939D-B43C-9B1AFF5809DC}"/>
              </a:ext>
            </a:extLst>
          </p:cNvPr>
          <p:cNvSpPr txBox="1"/>
          <p:nvPr/>
        </p:nvSpPr>
        <p:spPr>
          <a:xfrm>
            <a:off x="4809744" y="19460"/>
            <a:ext cx="7569199" cy="6128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Job ID: 12345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Cluster: alpine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User/Group: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ralphie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ralphiepgrp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State: COMPLETED (exit code 0)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Nodes: 1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Cores per node: 4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CPU Utilized: 01:00:07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CPU Efficiency: 25.00% of 04:00:28 core-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walltime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Job Wall-clock time: 01:00:07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Memory Utilized: 21.14 MB (estimated maximum)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Memory Efficiency: 0.15% of 13.59 GB (3.40 GB/core)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0C87F-B765-9674-7763-3E021F039897}"/>
              </a:ext>
            </a:extLst>
          </p:cNvPr>
          <p:cNvSpPr txBox="1"/>
          <p:nvPr/>
        </p:nvSpPr>
        <p:spPr>
          <a:xfrm>
            <a:off x="914400" y="5288363"/>
            <a:ext cx="3754591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2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Max Memory Used</a:t>
            </a:r>
          </a:p>
        </p:txBody>
      </p:sp>
      <p:sp>
        <p:nvSpPr>
          <p:cNvPr id="3" name="Google Shape;97;p14">
            <a:extLst>
              <a:ext uri="{FF2B5EF4-FFF2-40B4-BE49-F238E27FC236}">
                <a16:creationId xmlns:a16="http://schemas.microsoft.com/office/drawing/2014/main" id="{6ED4EA58-89DC-0AA3-8AB7-87FA1713E1C5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962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E49F0-67EA-7A60-2B97-5D7BA03C2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6498A-5A1C-E4C0-EEC3-066BA6098FC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50ABDC-6FDC-AACE-FEEB-F97A211EBE63}"/>
              </a:ext>
            </a:extLst>
          </p:cNvPr>
          <p:cNvSpPr txBox="1"/>
          <p:nvPr/>
        </p:nvSpPr>
        <p:spPr>
          <a:xfrm>
            <a:off x="587829" y="1764598"/>
            <a:ext cx="3895271" cy="691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$</a:t>
            </a:r>
            <a:r>
              <a:rPr lang="en-US" sz="2400" dirty="0">
                <a:solidFill>
                  <a:prstClr val="whit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seff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-array &lt;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jobid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C95EC-82B5-A8F2-C4E2-4DB98350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4327071" cy="1115434"/>
          </a:xfrm>
        </p:spPr>
        <p:txBody>
          <a:bodyPr/>
          <a:lstStyle/>
          <a:p>
            <a:r>
              <a:rPr lang="en-US" dirty="0" err="1"/>
              <a:t>seff</a:t>
            </a:r>
            <a:r>
              <a:rPr lang="en-US" dirty="0"/>
              <a:t>-array</a:t>
            </a:r>
          </a:p>
        </p:txBody>
      </p:sp>
      <p:sp>
        <p:nvSpPr>
          <p:cNvPr id="8" name="Google Shape;97;p14">
            <a:extLst>
              <a:ext uri="{FF2B5EF4-FFF2-40B4-BE49-F238E27FC236}">
                <a16:creationId xmlns:a16="http://schemas.microsoft.com/office/drawing/2014/main" id="{FFFC9DDD-6F88-29D2-DE66-78214D372291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09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FFA64-6FDE-2D38-823A-EB888A59F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045E7-BE70-42C2-8DDB-976A3D7725B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234391-850E-D3B5-035D-0EE3B92AB832}"/>
              </a:ext>
            </a:extLst>
          </p:cNvPr>
          <p:cNvSpPr txBox="1"/>
          <p:nvPr/>
        </p:nvSpPr>
        <p:spPr>
          <a:xfrm>
            <a:off x="587829" y="1764598"/>
            <a:ext cx="3895271" cy="691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$</a:t>
            </a:r>
            <a:r>
              <a:rPr lang="en-US" sz="2400" dirty="0">
                <a:solidFill>
                  <a:prstClr val="whit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seff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-array &lt;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jobid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1D64F-9B40-9B50-00DB-716C09FB5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4327071" cy="1115434"/>
          </a:xfrm>
        </p:spPr>
        <p:txBody>
          <a:bodyPr/>
          <a:lstStyle/>
          <a:p>
            <a:r>
              <a:rPr lang="en-US" dirty="0" err="1"/>
              <a:t>seff</a:t>
            </a:r>
            <a:r>
              <a:rPr lang="en-US" dirty="0"/>
              <a:t>-array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032078-DCFF-FC0D-1B37-B63AE1061C80}"/>
              </a:ext>
            </a:extLst>
          </p:cNvPr>
          <p:cNvSpPr/>
          <p:nvPr/>
        </p:nvSpPr>
        <p:spPr>
          <a:xfrm>
            <a:off x="6096000" y="645693"/>
            <a:ext cx="5631569" cy="15494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Allocated Resources Per Job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A7F39-94B4-718F-3925-874FDE1C24F5}"/>
              </a:ext>
            </a:extLst>
          </p:cNvPr>
          <p:cNvSpPr txBox="1"/>
          <p:nvPr/>
        </p:nvSpPr>
        <p:spPr>
          <a:xfrm>
            <a:off x="587829" y="2636589"/>
            <a:ext cx="5262979" cy="31398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Job Information</a:t>
            </a:r>
          </a:p>
          <a:p>
            <a:pPr>
              <a:lnSpc>
                <a:spcPct val="125000"/>
              </a:lnSpc>
            </a:pPr>
            <a:r>
              <a:rPr lang="en-US" sz="2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ID: 12345678</a:t>
            </a:r>
          </a:p>
          <a:p>
            <a:pPr>
              <a:lnSpc>
                <a:spcPct val="125000"/>
              </a:lnSpc>
            </a:pPr>
            <a:r>
              <a:rPr lang="en-US" sz="2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Name: </a:t>
            </a:r>
            <a:r>
              <a:rPr lang="en-US" sz="2000" dirty="0" err="1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job_array.sh</a:t>
            </a:r>
            <a:endParaRPr lang="en-US" sz="2000" dirty="0">
              <a:latin typeface="Consolas" panose="020B0609020204030204" pitchFamily="49" charset="0"/>
              <a:ea typeface="微软雅黑"/>
              <a:cs typeface="Consolas" panose="020B0609020204030204" pitchFamily="49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Cluster: alpine</a:t>
            </a:r>
          </a:p>
          <a:p>
            <a:pPr>
              <a:lnSpc>
                <a:spcPct val="125000"/>
              </a:lnSpc>
            </a:pPr>
            <a:r>
              <a:rPr lang="en-US" sz="2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User/Group: </a:t>
            </a:r>
            <a:r>
              <a:rPr lang="en-US" sz="2000" dirty="0" err="1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ralphie</a:t>
            </a:r>
            <a:r>
              <a:rPr lang="en-US" sz="2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/</a:t>
            </a:r>
            <a:r>
              <a:rPr lang="en-US" sz="2000" dirty="0" err="1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ralphiepgrp</a:t>
            </a:r>
            <a:endParaRPr lang="en-US" sz="2000" dirty="0">
              <a:latin typeface="Consolas" panose="020B0609020204030204" pitchFamily="49" charset="0"/>
              <a:ea typeface="微软雅黑"/>
              <a:cs typeface="Consolas" panose="020B0609020204030204" pitchFamily="49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Requested CPUs: 1 cores on 1 node(s)</a:t>
            </a:r>
          </a:p>
          <a:p>
            <a:pPr>
              <a:lnSpc>
                <a:spcPct val="125000"/>
              </a:lnSpc>
            </a:pPr>
            <a:r>
              <a:rPr lang="en-US" sz="2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Requested Memory: 1.88G</a:t>
            </a:r>
          </a:p>
          <a:p>
            <a:pPr>
              <a:lnSpc>
                <a:spcPct val="125000"/>
              </a:lnSpc>
            </a:pPr>
            <a:r>
              <a:rPr lang="en-US" sz="2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Requested Time: 00:10:00</a:t>
            </a:r>
          </a:p>
        </p:txBody>
      </p:sp>
      <p:sp>
        <p:nvSpPr>
          <p:cNvPr id="9" name="Google Shape;97;p14">
            <a:extLst>
              <a:ext uri="{FF2B5EF4-FFF2-40B4-BE49-F238E27FC236}">
                <a16:creationId xmlns:a16="http://schemas.microsoft.com/office/drawing/2014/main" id="{F24461F1-3D34-96FC-3406-8A0D4759DF67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33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211C1-6674-0AA0-53D2-097E6F348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395374-6B39-1AB4-69C0-CC8EB74CA19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A559-49C8-94C5-C452-03BCE9C7E7E4}"/>
              </a:ext>
            </a:extLst>
          </p:cNvPr>
          <p:cNvSpPr txBox="1"/>
          <p:nvPr/>
        </p:nvSpPr>
        <p:spPr>
          <a:xfrm>
            <a:off x="587829" y="1764598"/>
            <a:ext cx="3895271" cy="691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$</a:t>
            </a:r>
            <a:r>
              <a:rPr lang="en-US" sz="2400" dirty="0">
                <a:solidFill>
                  <a:prstClr val="whit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seff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-array &lt;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jobid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0B405-9464-3156-A37E-97A8A627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4327071" cy="1115434"/>
          </a:xfrm>
        </p:spPr>
        <p:txBody>
          <a:bodyPr/>
          <a:lstStyle/>
          <a:p>
            <a:r>
              <a:rPr lang="en-US" dirty="0" err="1"/>
              <a:t>seff</a:t>
            </a:r>
            <a:r>
              <a:rPr lang="en-US" dirty="0"/>
              <a:t>-array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87363-6E59-4946-8A06-08ED9E8C858F}"/>
              </a:ext>
            </a:extLst>
          </p:cNvPr>
          <p:cNvSpPr/>
          <p:nvPr/>
        </p:nvSpPr>
        <p:spPr>
          <a:xfrm>
            <a:off x="6096000" y="645693"/>
            <a:ext cx="5631569" cy="1549400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Allocated Resources Per Job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18C2B1-52FD-1F63-F36E-F14FC6F4919D}"/>
              </a:ext>
            </a:extLst>
          </p:cNvPr>
          <p:cNvSpPr txBox="1"/>
          <p:nvPr/>
        </p:nvSpPr>
        <p:spPr>
          <a:xfrm>
            <a:off x="587828" y="2636588"/>
            <a:ext cx="5266944" cy="3136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Job Status</a:t>
            </a:r>
          </a:p>
          <a:p>
            <a:pPr>
              <a:lnSpc>
                <a:spcPct val="125000"/>
              </a:lnSpc>
            </a:pPr>
            <a:r>
              <a:rPr lang="en-US" sz="2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COMPLETED: 3</a:t>
            </a:r>
          </a:p>
          <a:p>
            <a:pPr>
              <a:lnSpc>
                <a:spcPct val="125000"/>
              </a:lnSpc>
            </a:pPr>
            <a:r>
              <a:rPr lang="en-US" sz="2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-----------------------------------</a:t>
            </a:r>
          </a:p>
          <a:p>
            <a:pPr>
              <a:lnSpc>
                <a:spcPct val="125000"/>
              </a:lnSpc>
            </a:pPr>
            <a:r>
              <a:rPr lang="en-US" sz="2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Finished Job Statistics</a:t>
            </a:r>
          </a:p>
          <a:p>
            <a:pPr>
              <a:lnSpc>
                <a:spcPct val="125000"/>
              </a:lnSpc>
            </a:pPr>
            <a:r>
              <a:rPr lang="en-US" sz="2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Average CPU Efficiency 0.10%</a:t>
            </a:r>
          </a:p>
          <a:p>
            <a:pPr>
              <a:lnSpc>
                <a:spcPct val="125000"/>
              </a:lnSpc>
            </a:pPr>
            <a:r>
              <a:rPr lang="en-US" sz="2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Average Memory Usage 0.00G</a:t>
            </a:r>
          </a:p>
          <a:p>
            <a:pPr>
              <a:lnSpc>
                <a:spcPct val="125000"/>
              </a:lnSpc>
            </a:pPr>
            <a:r>
              <a:rPr lang="en-US" sz="2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Average Run-time 42.00s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99F7D5-A6B2-7FA0-B16C-452E526984BB}"/>
              </a:ext>
            </a:extLst>
          </p:cNvPr>
          <p:cNvSpPr/>
          <p:nvPr/>
        </p:nvSpPr>
        <p:spPr>
          <a:xfrm>
            <a:off x="6096000" y="2432304"/>
            <a:ext cx="5631569" cy="15494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Average Job Efficiency</a:t>
            </a:r>
          </a:p>
        </p:txBody>
      </p:sp>
      <p:sp>
        <p:nvSpPr>
          <p:cNvPr id="7" name="Google Shape;97;p14">
            <a:extLst>
              <a:ext uri="{FF2B5EF4-FFF2-40B4-BE49-F238E27FC236}">
                <a16:creationId xmlns:a16="http://schemas.microsoft.com/office/drawing/2014/main" id="{D24D220A-CCDE-2B51-B45E-2B1142C5CD28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50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63863-BB53-F92C-CF04-9B4977860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E3C56D-A0BD-6A06-B0E6-4675A5179BD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21CE86-E51E-8EAD-71F7-A4428128EC30}"/>
              </a:ext>
            </a:extLst>
          </p:cNvPr>
          <p:cNvSpPr txBox="1"/>
          <p:nvPr/>
        </p:nvSpPr>
        <p:spPr>
          <a:xfrm>
            <a:off x="587829" y="1764598"/>
            <a:ext cx="3895271" cy="691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$</a:t>
            </a:r>
            <a:r>
              <a:rPr lang="en-US" sz="2400" dirty="0">
                <a:solidFill>
                  <a:prstClr val="whit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seff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-array &lt;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jobid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0EE5B-B7DB-699A-E958-2850E3B4A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4327071" cy="1115434"/>
          </a:xfrm>
        </p:spPr>
        <p:txBody>
          <a:bodyPr/>
          <a:lstStyle/>
          <a:p>
            <a:r>
              <a:rPr lang="en-US" dirty="0" err="1"/>
              <a:t>seff</a:t>
            </a:r>
            <a:r>
              <a:rPr lang="en-US" dirty="0"/>
              <a:t>-array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759DA2-E6FC-1A18-CAB7-C8CAFE61764E}"/>
              </a:ext>
            </a:extLst>
          </p:cNvPr>
          <p:cNvSpPr/>
          <p:nvPr/>
        </p:nvSpPr>
        <p:spPr>
          <a:xfrm>
            <a:off x="6096000" y="645693"/>
            <a:ext cx="5631569" cy="1549400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Allocated Resources Per Job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64AE3E-F6D6-C1C9-B192-079AE7B6DE82}"/>
              </a:ext>
            </a:extLst>
          </p:cNvPr>
          <p:cNvSpPr txBox="1"/>
          <p:nvPr/>
        </p:nvSpPr>
        <p:spPr>
          <a:xfrm>
            <a:off x="587828" y="2636588"/>
            <a:ext cx="5266944" cy="3136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CPU Efficiency (%)</a:t>
            </a:r>
          </a:p>
          <a:p>
            <a:pPr>
              <a:lnSpc>
                <a:spcPct val="125000"/>
              </a:lnSpc>
            </a:pPr>
            <a:r>
              <a:rPr lang="en-US" sz="2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--------------------</a:t>
            </a:r>
          </a:p>
          <a:p>
            <a:pPr>
              <a:lnSpc>
                <a:spcPct val="125000"/>
              </a:lnSpc>
            </a:pPr>
            <a:r>
              <a:rPr lang="en-US" sz="2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+0.00e+00 - +1.00e+01  [2] █████████</a:t>
            </a:r>
          </a:p>
          <a:p>
            <a:pPr>
              <a:lnSpc>
                <a:spcPct val="125000"/>
              </a:lnSpc>
            </a:pPr>
            <a:r>
              <a:rPr lang="en-US" sz="2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+1.00e+01 - +2.00e+01  [1] ███</a:t>
            </a:r>
          </a:p>
          <a:p>
            <a:pPr>
              <a:lnSpc>
                <a:spcPct val="125000"/>
              </a:lnSpc>
            </a:pPr>
            <a:r>
              <a:rPr lang="en-US" sz="2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+2.00e+01 - +3.00e+01  [0]</a:t>
            </a:r>
          </a:p>
          <a:p>
            <a:pPr>
              <a:lnSpc>
                <a:spcPct val="125000"/>
              </a:lnSpc>
            </a:pPr>
            <a:r>
              <a:rPr lang="en-US" sz="2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[…]</a:t>
            </a:r>
          </a:p>
          <a:p>
            <a:pPr>
              <a:lnSpc>
                <a:spcPct val="125000"/>
              </a:lnSpc>
            </a:pPr>
            <a:r>
              <a:rPr lang="en-US" sz="2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+8.00e+01 - +9.00e+01  [0]</a:t>
            </a:r>
          </a:p>
          <a:p>
            <a:pPr>
              <a:lnSpc>
                <a:spcPct val="125000"/>
              </a:lnSpc>
            </a:pPr>
            <a:r>
              <a:rPr lang="en-US" sz="2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+9.00e+01 - +1.00e+02  [0]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C8889B-37B7-854A-9062-A0B11E30927A}"/>
              </a:ext>
            </a:extLst>
          </p:cNvPr>
          <p:cNvSpPr/>
          <p:nvPr/>
        </p:nvSpPr>
        <p:spPr>
          <a:xfrm>
            <a:off x="6096000" y="2434636"/>
            <a:ext cx="5631569" cy="1549400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Average Job Efficiency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CAA7E3-5975-C91E-5736-CAF267CE1C04}"/>
              </a:ext>
            </a:extLst>
          </p:cNvPr>
          <p:cNvSpPr/>
          <p:nvPr/>
        </p:nvSpPr>
        <p:spPr>
          <a:xfrm>
            <a:off x="6096000" y="4223580"/>
            <a:ext cx="5631569" cy="15494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Average Job Efficiency</a:t>
            </a:r>
          </a:p>
        </p:txBody>
      </p:sp>
      <p:sp>
        <p:nvSpPr>
          <p:cNvPr id="9" name="Google Shape;97;p14">
            <a:extLst>
              <a:ext uri="{FF2B5EF4-FFF2-40B4-BE49-F238E27FC236}">
                <a16:creationId xmlns:a16="http://schemas.microsoft.com/office/drawing/2014/main" id="{C961C7AB-F732-2905-4B2F-A1D9F84F65EF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39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D7703-164C-283B-D4E5-AD10CCF6D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 descr="A list of the slurm tools, listed clockwise from the top: jobstats, suacct, suuser, levelfs, seff-array, and seff.">
            <a:extLst>
              <a:ext uri="{FF2B5EF4-FFF2-40B4-BE49-F238E27FC236}">
                <a16:creationId xmlns:a16="http://schemas.microsoft.com/office/drawing/2014/main" id="{27051717-9BEC-4A9F-B6D4-A81A3584E554}"/>
              </a:ext>
            </a:extLst>
          </p:cNvPr>
          <p:cNvGrpSpPr/>
          <p:nvPr/>
        </p:nvGrpSpPr>
        <p:grpSpPr>
          <a:xfrm>
            <a:off x="3579782" y="455600"/>
            <a:ext cx="5151693" cy="5260977"/>
            <a:chOff x="3525019" y="400092"/>
            <a:chExt cx="5151693" cy="526097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F840E35-DD58-7357-DA11-FE52D10291D9}"/>
                </a:ext>
              </a:extLst>
            </p:cNvPr>
            <p:cNvGrpSpPr/>
            <p:nvPr/>
          </p:nvGrpSpPr>
          <p:grpSpPr>
            <a:xfrm>
              <a:off x="5135880" y="3983750"/>
              <a:ext cx="1920240" cy="1677319"/>
              <a:chOff x="5135880" y="3983750"/>
              <a:chExt cx="1920240" cy="1677319"/>
            </a:xfrm>
          </p:grpSpPr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EBDC0357-946E-23FD-9526-DCE28EA8030B}"/>
                  </a:ext>
                </a:extLst>
              </p:cNvPr>
              <p:cNvSpPr/>
              <p:nvPr/>
            </p:nvSpPr>
            <p:spPr>
              <a:xfrm>
                <a:off x="5135880" y="3983750"/>
                <a:ext cx="1920240" cy="1677319"/>
              </a:xfrm>
              <a:prstGeom prst="hexagon">
                <a:avLst/>
              </a:prstGeom>
              <a:solidFill>
                <a:srgbClr val="FABE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E52763-AFDB-D093-EC87-1D7B11D94AB8}"/>
                  </a:ext>
                </a:extLst>
              </p:cNvPr>
              <p:cNvSpPr txBox="1"/>
              <p:nvPr/>
            </p:nvSpPr>
            <p:spPr>
              <a:xfrm>
                <a:off x="5286260" y="4585460"/>
                <a:ext cx="1619479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en-US" sz="2400" dirty="0" err="1">
                    <a:latin typeface="Posterama" panose="020B0504020200020000" pitchFamily="34" charset="0"/>
                    <a:ea typeface="微软雅黑"/>
                    <a:cs typeface="Posterama" panose="020B0504020200020000" pitchFamily="34" charset="0"/>
                  </a:rPr>
                  <a:t>levelfs</a:t>
                </a:r>
                <a:endParaRPr lang="en-US" sz="2400" dirty="0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0A2CCA9-5EF8-0136-7BF1-787B3EDC5E9D}"/>
                </a:ext>
              </a:extLst>
            </p:cNvPr>
            <p:cNvGrpSpPr/>
            <p:nvPr/>
          </p:nvGrpSpPr>
          <p:grpSpPr>
            <a:xfrm>
              <a:off x="5135880" y="400092"/>
              <a:ext cx="1920240" cy="1677319"/>
              <a:chOff x="5135880" y="400092"/>
              <a:chExt cx="1920240" cy="1677319"/>
            </a:xfrm>
          </p:grpSpPr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DB0377E0-41D0-AD5D-C6C9-A3BE68816919}"/>
                  </a:ext>
                </a:extLst>
              </p:cNvPr>
              <p:cNvSpPr/>
              <p:nvPr/>
            </p:nvSpPr>
            <p:spPr>
              <a:xfrm>
                <a:off x="5135880" y="400092"/>
                <a:ext cx="1920240" cy="1677319"/>
              </a:xfrm>
              <a:prstGeom prst="hexagon">
                <a:avLst/>
              </a:prstGeom>
              <a:solidFill>
                <a:srgbClr val="FABE79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7E8EC1-DBD4-F0AB-14E9-15E7CAF2091B}"/>
                  </a:ext>
                </a:extLst>
              </p:cNvPr>
              <p:cNvSpPr txBox="1"/>
              <p:nvPr/>
            </p:nvSpPr>
            <p:spPr>
              <a:xfrm>
                <a:off x="5286260" y="1001802"/>
                <a:ext cx="1619479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en-US" sz="2400" dirty="0" err="1">
                    <a:latin typeface="Posterama" panose="020B0504020200020000" pitchFamily="34" charset="0"/>
                    <a:ea typeface="微软雅黑"/>
                    <a:cs typeface="Posterama" panose="020B0504020200020000" pitchFamily="34" charset="0"/>
                  </a:rPr>
                  <a:t>jobstats</a:t>
                </a:r>
                <a:endParaRPr lang="en-US" sz="2400" dirty="0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7051BA5-B4E3-C523-10DC-527E2885F326}"/>
                </a:ext>
              </a:extLst>
            </p:cNvPr>
            <p:cNvGrpSpPr/>
            <p:nvPr/>
          </p:nvGrpSpPr>
          <p:grpSpPr>
            <a:xfrm>
              <a:off x="6746741" y="3096312"/>
              <a:ext cx="1920240" cy="1677319"/>
              <a:chOff x="6746741" y="3096312"/>
              <a:chExt cx="1920240" cy="1677319"/>
            </a:xfrm>
          </p:grpSpPr>
          <p:sp>
            <p:nvSpPr>
              <p:cNvPr id="20" name="Hexagon 19">
                <a:extLst>
                  <a:ext uri="{FF2B5EF4-FFF2-40B4-BE49-F238E27FC236}">
                    <a16:creationId xmlns:a16="http://schemas.microsoft.com/office/drawing/2014/main" id="{0B0175C3-3B38-DAC7-AE1A-6ED7144ADDE7}"/>
                  </a:ext>
                </a:extLst>
              </p:cNvPr>
              <p:cNvSpPr/>
              <p:nvPr/>
            </p:nvSpPr>
            <p:spPr>
              <a:xfrm>
                <a:off x="6746741" y="3096312"/>
                <a:ext cx="1920240" cy="1677319"/>
              </a:xfrm>
              <a:prstGeom prst="hexagon">
                <a:avLst/>
              </a:prstGeom>
              <a:solidFill>
                <a:srgbClr val="FABE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78964E-0F1C-563C-A8B8-EC7B3BB2D347}"/>
                  </a:ext>
                </a:extLst>
              </p:cNvPr>
              <p:cNvSpPr txBox="1"/>
              <p:nvPr/>
            </p:nvSpPr>
            <p:spPr>
              <a:xfrm>
                <a:off x="6897121" y="3698022"/>
                <a:ext cx="1619479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en-US" sz="2400" dirty="0" err="1">
                    <a:latin typeface="Posterama" panose="020B0504020200020000" pitchFamily="34" charset="0"/>
                    <a:ea typeface="微软雅黑"/>
                    <a:cs typeface="Posterama" panose="020B0504020200020000" pitchFamily="34" charset="0"/>
                  </a:rPr>
                  <a:t>suuser</a:t>
                </a:r>
                <a:endParaRPr lang="en-US" sz="2400" dirty="0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2752F72-E01B-DCBB-B5D0-779F46B774CB}"/>
                </a:ext>
              </a:extLst>
            </p:cNvPr>
            <p:cNvGrpSpPr/>
            <p:nvPr/>
          </p:nvGrpSpPr>
          <p:grpSpPr>
            <a:xfrm>
              <a:off x="3525019" y="1292281"/>
              <a:ext cx="1920240" cy="1677319"/>
              <a:chOff x="3525019" y="1292281"/>
              <a:chExt cx="1920240" cy="1677319"/>
            </a:xfrm>
          </p:grpSpPr>
          <p:sp>
            <p:nvSpPr>
              <p:cNvPr id="17" name="Hexagon 16">
                <a:extLst>
                  <a:ext uri="{FF2B5EF4-FFF2-40B4-BE49-F238E27FC236}">
                    <a16:creationId xmlns:a16="http://schemas.microsoft.com/office/drawing/2014/main" id="{70C3A916-7C87-38D5-1A28-938F133B824A}"/>
                  </a:ext>
                </a:extLst>
              </p:cNvPr>
              <p:cNvSpPr/>
              <p:nvPr/>
            </p:nvSpPr>
            <p:spPr>
              <a:xfrm>
                <a:off x="3525019" y="1292281"/>
                <a:ext cx="1920240" cy="1677319"/>
              </a:xfrm>
              <a:prstGeom prst="hexagon">
                <a:avLst/>
              </a:prstGeom>
              <a:solidFill>
                <a:srgbClr val="FABE79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1FE645-F98D-B1B6-DE8E-BFB152FF8899}"/>
                  </a:ext>
                </a:extLst>
              </p:cNvPr>
              <p:cNvSpPr txBox="1"/>
              <p:nvPr/>
            </p:nvSpPr>
            <p:spPr>
              <a:xfrm>
                <a:off x="3675399" y="1893991"/>
                <a:ext cx="1619479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en-US" sz="2400" dirty="0" err="1">
                    <a:latin typeface="Posterama" panose="020B0504020200020000" pitchFamily="34" charset="0"/>
                    <a:ea typeface="微软雅黑"/>
                    <a:cs typeface="Posterama" panose="020B0504020200020000" pitchFamily="34" charset="0"/>
                  </a:rPr>
                  <a:t>seff</a:t>
                </a:r>
                <a:endParaRPr lang="en-US" sz="2400" dirty="0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3337E5C-5E90-C736-D5B9-3C94BDCE3B47}"/>
                </a:ext>
              </a:extLst>
            </p:cNvPr>
            <p:cNvGrpSpPr/>
            <p:nvPr/>
          </p:nvGrpSpPr>
          <p:grpSpPr>
            <a:xfrm>
              <a:off x="3525019" y="3105336"/>
              <a:ext cx="1920240" cy="1677319"/>
              <a:chOff x="3525019" y="3105336"/>
              <a:chExt cx="1920240" cy="1677319"/>
            </a:xfrm>
          </p:grpSpPr>
          <p:sp>
            <p:nvSpPr>
              <p:cNvPr id="26" name="Hexagon 25">
                <a:extLst>
                  <a:ext uri="{FF2B5EF4-FFF2-40B4-BE49-F238E27FC236}">
                    <a16:creationId xmlns:a16="http://schemas.microsoft.com/office/drawing/2014/main" id="{350C5E24-3DCA-A60F-C2E2-60AE11581DE1}"/>
                  </a:ext>
                </a:extLst>
              </p:cNvPr>
              <p:cNvSpPr/>
              <p:nvPr/>
            </p:nvSpPr>
            <p:spPr>
              <a:xfrm>
                <a:off x="3525019" y="3105336"/>
                <a:ext cx="1920240" cy="1677319"/>
              </a:xfrm>
              <a:prstGeom prst="hexagon">
                <a:avLst/>
              </a:prstGeom>
              <a:solidFill>
                <a:srgbClr val="FABE79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CD6AA3-5650-2323-0153-205128A4A8DD}"/>
                  </a:ext>
                </a:extLst>
              </p:cNvPr>
              <p:cNvSpPr txBox="1"/>
              <p:nvPr/>
            </p:nvSpPr>
            <p:spPr>
              <a:xfrm>
                <a:off x="3675399" y="3707046"/>
                <a:ext cx="1619479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en-US" sz="2400" dirty="0" err="1">
                    <a:latin typeface="Posterama" panose="020B0504020200020000" pitchFamily="34" charset="0"/>
                    <a:ea typeface="微软雅黑"/>
                    <a:cs typeface="Posterama" panose="020B0504020200020000" pitchFamily="34" charset="0"/>
                  </a:rPr>
                  <a:t>seff</a:t>
                </a:r>
                <a:r>
                  <a:rPr lang="en-US" sz="2400" dirty="0">
                    <a:latin typeface="Posterama" panose="020B0504020200020000" pitchFamily="34" charset="0"/>
                    <a:ea typeface="微软雅黑"/>
                    <a:cs typeface="Posterama" panose="020B0504020200020000" pitchFamily="34" charset="0"/>
                  </a:rPr>
                  <a:t>-array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37A2DCB-23AD-08BB-26BA-57D22084769B}"/>
                </a:ext>
              </a:extLst>
            </p:cNvPr>
            <p:cNvGrpSpPr/>
            <p:nvPr/>
          </p:nvGrpSpPr>
          <p:grpSpPr>
            <a:xfrm>
              <a:off x="6756472" y="1287177"/>
              <a:ext cx="1920240" cy="1677319"/>
              <a:chOff x="6756472" y="1287177"/>
              <a:chExt cx="1920240" cy="1677319"/>
            </a:xfrm>
          </p:grpSpPr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798C2AE7-F64A-07B1-79D2-CCD8F621FE5D}"/>
                  </a:ext>
                </a:extLst>
              </p:cNvPr>
              <p:cNvSpPr/>
              <p:nvPr/>
            </p:nvSpPr>
            <p:spPr>
              <a:xfrm>
                <a:off x="6756472" y="1287177"/>
                <a:ext cx="1920240" cy="1677319"/>
              </a:xfrm>
              <a:prstGeom prst="hexagon">
                <a:avLst/>
              </a:prstGeom>
              <a:solidFill>
                <a:srgbClr val="FABE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22F6CE-6270-B450-9F39-70698C8B5576}"/>
                  </a:ext>
                </a:extLst>
              </p:cNvPr>
              <p:cNvSpPr txBox="1"/>
              <p:nvPr/>
            </p:nvSpPr>
            <p:spPr>
              <a:xfrm>
                <a:off x="6906852" y="1888887"/>
                <a:ext cx="1619479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en-US" sz="2400" dirty="0" err="1">
                    <a:latin typeface="Posterama" panose="020B0504020200020000" pitchFamily="34" charset="0"/>
                    <a:ea typeface="微软雅黑"/>
                    <a:cs typeface="Posterama" panose="020B0504020200020000" pitchFamily="34" charset="0"/>
                  </a:rPr>
                  <a:t>suacct</a:t>
                </a:r>
                <a:endParaRPr lang="en-US" sz="2400" dirty="0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p:grpSp>
      </p:grpSp>
      <p:sp>
        <p:nvSpPr>
          <p:cNvPr id="3" name="Google Shape;97;p14">
            <a:extLst>
              <a:ext uri="{FF2B5EF4-FFF2-40B4-BE49-F238E27FC236}">
                <a16:creationId xmlns:a16="http://schemas.microsoft.com/office/drawing/2014/main" id="{5CE163BB-E011-98B4-21FD-0ED2E04B284D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95265C-C6B2-8598-6C7B-976BFAED1ED6}"/>
              </a:ext>
            </a:extLst>
          </p:cNvPr>
          <p:cNvSpPr txBox="1"/>
          <p:nvPr/>
        </p:nvSpPr>
        <p:spPr>
          <a:xfrm>
            <a:off x="198888" y="2670590"/>
            <a:ext cx="3347391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Job Metrics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98153-DFD6-77C9-8A8F-4F6916220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-1115434"/>
            <a:ext cx="10515600" cy="111543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Job Metrics, Continued</a:t>
            </a:r>
          </a:p>
        </p:txBody>
      </p:sp>
    </p:spTree>
    <p:extLst>
      <p:ext uri="{BB962C8B-B14F-4D97-AF65-F5344CB8AC3E}">
        <p14:creationId xmlns:p14="http://schemas.microsoft.com/office/powerpoint/2010/main" val="4075462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C08A1-79D1-9718-335C-107AAC5DF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 descr="A list of the slurm tools, listed clockwise from the top: jobstats, suacct, suuser, levelfs, seff-array, and seff.">
            <a:extLst>
              <a:ext uri="{FF2B5EF4-FFF2-40B4-BE49-F238E27FC236}">
                <a16:creationId xmlns:a16="http://schemas.microsoft.com/office/drawing/2014/main" id="{3849834E-A9A6-C591-1E03-29EE52E39053}"/>
              </a:ext>
            </a:extLst>
          </p:cNvPr>
          <p:cNvGrpSpPr/>
          <p:nvPr/>
        </p:nvGrpSpPr>
        <p:grpSpPr>
          <a:xfrm>
            <a:off x="3579782" y="455600"/>
            <a:ext cx="5151693" cy="5260977"/>
            <a:chOff x="3525019" y="400092"/>
            <a:chExt cx="5151693" cy="526097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0F2B09A-B67F-29FF-0B2E-D4E5EDE592B8}"/>
                </a:ext>
              </a:extLst>
            </p:cNvPr>
            <p:cNvGrpSpPr/>
            <p:nvPr/>
          </p:nvGrpSpPr>
          <p:grpSpPr>
            <a:xfrm>
              <a:off x="5135880" y="3983750"/>
              <a:ext cx="1920240" cy="1677319"/>
              <a:chOff x="5135880" y="3983750"/>
              <a:chExt cx="1920240" cy="1677319"/>
            </a:xfrm>
          </p:grpSpPr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235478A7-2880-0A5E-46DC-13DCF499E0ED}"/>
                  </a:ext>
                </a:extLst>
              </p:cNvPr>
              <p:cNvSpPr/>
              <p:nvPr/>
            </p:nvSpPr>
            <p:spPr>
              <a:xfrm>
                <a:off x="5135880" y="3983750"/>
                <a:ext cx="1920240" cy="1677319"/>
              </a:xfrm>
              <a:prstGeom prst="hexagon">
                <a:avLst/>
              </a:prstGeom>
              <a:solidFill>
                <a:srgbClr val="FABE79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885EFC-BBD4-FA00-989C-0E4B0C8FE600}"/>
                  </a:ext>
                </a:extLst>
              </p:cNvPr>
              <p:cNvSpPr txBox="1"/>
              <p:nvPr/>
            </p:nvSpPr>
            <p:spPr>
              <a:xfrm>
                <a:off x="5286260" y="4585460"/>
                <a:ext cx="1619479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en-US" sz="2400" dirty="0" err="1">
                    <a:latin typeface="Posterama" panose="020B0504020200020000" pitchFamily="34" charset="0"/>
                    <a:ea typeface="微软雅黑"/>
                    <a:cs typeface="Posterama" panose="020B0504020200020000" pitchFamily="34" charset="0"/>
                  </a:rPr>
                  <a:t>levelfs</a:t>
                </a:r>
                <a:endParaRPr lang="en-US" sz="2400" dirty="0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3F16A06-76F7-3666-8BFD-9495F8D8A2FC}"/>
                </a:ext>
              </a:extLst>
            </p:cNvPr>
            <p:cNvGrpSpPr/>
            <p:nvPr/>
          </p:nvGrpSpPr>
          <p:grpSpPr>
            <a:xfrm>
              <a:off x="5135880" y="400092"/>
              <a:ext cx="1920240" cy="1677319"/>
              <a:chOff x="5135880" y="400092"/>
              <a:chExt cx="1920240" cy="1677319"/>
            </a:xfrm>
          </p:grpSpPr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D60245F7-0025-08FC-E4A4-0664F009F627}"/>
                  </a:ext>
                </a:extLst>
              </p:cNvPr>
              <p:cNvSpPr/>
              <p:nvPr/>
            </p:nvSpPr>
            <p:spPr>
              <a:xfrm>
                <a:off x="5135880" y="400092"/>
                <a:ext cx="1920240" cy="1677319"/>
              </a:xfrm>
              <a:prstGeom prst="hexagon">
                <a:avLst/>
              </a:prstGeom>
              <a:solidFill>
                <a:srgbClr val="FABE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D5A734-CBF3-AEEF-F09A-7CA2982775F9}"/>
                  </a:ext>
                </a:extLst>
              </p:cNvPr>
              <p:cNvSpPr txBox="1"/>
              <p:nvPr/>
            </p:nvSpPr>
            <p:spPr>
              <a:xfrm>
                <a:off x="5286260" y="1001802"/>
                <a:ext cx="1619479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en-US" sz="2400" dirty="0" err="1">
                    <a:latin typeface="Posterama" panose="020B0504020200020000" pitchFamily="34" charset="0"/>
                    <a:ea typeface="微软雅黑"/>
                    <a:cs typeface="Posterama" panose="020B0504020200020000" pitchFamily="34" charset="0"/>
                  </a:rPr>
                  <a:t>jobstats</a:t>
                </a:r>
                <a:endParaRPr lang="en-US" sz="2400" dirty="0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4D130E5-2A05-2929-7961-6F47F2A0E752}"/>
                </a:ext>
              </a:extLst>
            </p:cNvPr>
            <p:cNvGrpSpPr/>
            <p:nvPr/>
          </p:nvGrpSpPr>
          <p:grpSpPr>
            <a:xfrm>
              <a:off x="6746741" y="3096312"/>
              <a:ext cx="1920240" cy="1677319"/>
              <a:chOff x="6746741" y="3096312"/>
              <a:chExt cx="1920240" cy="1677319"/>
            </a:xfrm>
          </p:grpSpPr>
          <p:sp>
            <p:nvSpPr>
              <p:cNvPr id="20" name="Hexagon 19">
                <a:extLst>
                  <a:ext uri="{FF2B5EF4-FFF2-40B4-BE49-F238E27FC236}">
                    <a16:creationId xmlns:a16="http://schemas.microsoft.com/office/drawing/2014/main" id="{5FF68D14-1B5D-F533-3D2C-6FB44D9B6FC7}"/>
                  </a:ext>
                </a:extLst>
              </p:cNvPr>
              <p:cNvSpPr/>
              <p:nvPr/>
            </p:nvSpPr>
            <p:spPr>
              <a:xfrm>
                <a:off x="6746741" y="3096312"/>
                <a:ext cx="1920240" cy="1677319"/>
              </a:xfrm>
              <a:prstGeom prst="hexagon">
                <a:avLst/>
              </a:prstGeom>
              <a:solidFill>
                <a:srgbClr val="FABE79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9D514D-D4F5-1CE2-BFDC-67959DD8073E}"/>
                  </a:ext>
                </a:extLst>
              </p:cNvPr>
              <p:cNvSpPr txBox="1"/>
              <p:nvPr/>
            </p:nvSpPr>
            <p:spPr>
              <a:xfrm>
                <a:off x="6897121" y="3698022"/>
                <a:ext cx="1619479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en-US" sz="2400" dirty="0" err="1">
                    <a:latin typeface="Posterama" panose="020B0504020200020000" pitchFamily="34" charset="0"/>
                    <a:ea typeface="微软雅黑"/>
                    <a:cs typeface="Posterama" panose="020B0504020200020000" pitchFamily="34" charset="0"/>
                  </a:rPr>
                  <a:t>suuser</a:t>
                </a:r>
                <a:endParaRPr lang="en-US" sz="2400" dirty="0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0A6CCBA-E630-14C5-FA0F-A50072313CFF}"/>
                </a:ext>
              </a:extLst>
            </p:cNvPr>
            <p:cNvGrpSpPr/>
            <p:nvPr/>
          </p:nvGrpSpPr>
          <p:grpSpPr>
            <a:xfrm>
              <a:off x="3525019" y="1292281"/>
              <a:ext cx="1920240" cy="1677319"/>
              <a:chOff x="3525019" y="1292281"/>
              <a:chExt cx="1920240" cy="1677319"/>
            </a:xfrm>
          </p:grpSpPr>
          <p:sp>
            <p:nvSpPr>
              <p:cNvPr id="17" name="Hexagon 16">
                <a:extLst>
                  <a:ext uri="{FF2B5EF4-FFF2-40B4-BE49-F238E27FC236}">
                    <a16:creationId xmlns:a16="http://schemas.microsoft.com/office/drawing/2014/main" id="{AC008226-351B-6789-F935-757726F82AEA}"/>
                  </a:ext>
                </a:extLst>
              </p:cNvPr>
              <p:cNvSpPr/>
              <p:nvPr/>
            </p:nvSpPr>
            <p:spPr>
              <a:xfrm>
                <a:off x="3525019" y="1292281"/>
                <a:ext cx="1920240" cy="1677319"/>
              </a:xfrm>
              <a:prstGeom prst="hexagon">
                <a:avLst/>
              </a:prstGeom>
              <a:solidFill>
                <a:srgbClr val="FABE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5D76F3-FA96-D23F-2501-6BAA54079979}"/>
                  </a:ext>
                </a:extLst>
              </p:cNvPr>
              <p:cNvSpPr txBox="1"/>
              <p:nvPr/>
            </p:nvSpPr>
            <p:spPr>
              <a:xfrm>
                <a:off x="3675399" y="1893991"/>
                <a:ext cx="1619479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en-US" sz="2400" dirty="0" err="1">
                    <a:latin typeface="Posterama" panose="020B0504020200020000" pitchFamily="34" charset="0"/>
                    <a:ea typeface="微软雅黑"/>
                    <a:cs typeface="Posterama" panose="020B0504020200020000" pitchFamily="34" charset="0"/>
                  </a:rPr>
                  <a:t>seff</a:t>
                </a:r>
                <a:endParaRPr lang="en-US" sz="2400" dirty="0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EFFC740-3D4D-C212-F8AF-B12F87813FE6}"/>
                </a:ext>
              </a:extLst>
            </p:cNvPr>
            <p:cNvGrpSpPr/>
            <p:nvPr/>
          </p:nvGrpSpPr>
          <p:grpSpPr>
            <a:xfrm>
              <a:off x="3525019" y="3105336"/>
              <a:ext cx="1920240" cy="1677319"/>
              <a:chOff x="3525019" y="3105336"/>
              <a:chExt cx="1920240" cy="1677319"/>
            </a:xfrm>
          </p:grpSpPr>
          <p:sp>
            <p:nvSpPr>
              <p:cNvPr id="26" name="Hexagon 25">
                <a:extLst>
                  <a:ext uri="{FF2B5EF4-FFF2-40B4-BE49-F238E27FC236}">
                    <a16:creationId xmlns:a16="http://schemas.microsoft.com/office/drawing/2014/main" id="{5CB51CD8-36A8-0384-4400-E80D01CCC3D8}"/>
                  </a:ext>
                </a:extLst>
              </p:cNvPr>
              <p:cNvSpPr/>
              <p:nvPr/>
            </p:nvSpPr>
            <p:spPr>
              <a:xfrm>
                <a:off x="3525019" y="3105336"/>
                <a:ext cx="1920240" cy="1677319"/>
              </a:xfrm>
              <a:prstGeom prst="hexagon">
                <a:avLst/>
              </a:prstGeom>
              <a:solidFill>
                <a:srgbClr val="FABE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DA4552-853C-8374-F0EE-1AD2BBF5763F}"/>
                  </a:ext>
                </a:extLst>
              </p:cNvPr>
              <p:cNvSpPr txBox="1"/>
              <p:nvPr/>
            </p:nvSpPr>
            <p:spPr>
              <a:xfrm>
                <a:off x="3675399" y="3707046"/>
                <a:ext cx="1619479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en-US" sz="2400" dirty="0" err="1">
                    <a:latin typeface="Posterama" panose="020B0504020200020000" pitchFamily="34" charset="0"/>
                    <a:ea typeface="微软雅黑"/>
                    <a:cs typeface="Posterama" panose="020B0504020200020000" pitchFamily="34" charset="0"/>
                  </a:rPr>
                  <a:t>seff</a:t>
                </a:r>
                <a:r>
                  <a:rPr lang="en-US" sz="2400" dirty="0">
                    <a:latin typeface="Posterama" panose="020B0504020200020000" pitchFamily="34" charset="0"/>
                    <a:ea typeface="微软雅黑"/>
                    <a:cs typeface="Posterama" panose="020B0504020200020000" pitchFamily="34" charset="0"/>
                  </a:rPr>
                  <a:t>-array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5C2B688-F7FB-E608-779E-FA0F695F00B6}"/>
                </a:ext>
              </a:extLst>
            </p:cNvPr>
            <p:cNvGrpSpPr/>
            <p:nvPr/>
          </p:nvGrpSpPr>
          <p:grpSpPr>
            <a:xfrm>
              <a:off x="6756472" y="1287177"/>
              <a:ext cx="1920240" cy="1677319"/>
              <a:chOff x="6756472" y="1287177"/>
              <a:chExt cx="1920240" cy="1677319"/>
            </a:xfrm>
          </p:grpSpPr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FAC15A5F-CBD2-B479-C766-E8D6E270E8BF}"/>
                  </a:ext>
                </a:extLst>
              </p:cNvPr>
              <p:cNvSpPr/>
              <p:nvPr/>
            </p:nvSpPr>
            <p:spPr>
              <a:xfrm>
                <a:off x="6756472" y="1287177"/>
                <a:ext cx="1920240" cy="1677319"/>
              </a:xfrm>
              <a:prstGeom prst="hexagon">
                <a:avLst/>
              </a:prstGeom>
              <a:solidFill>
                <a:srgbClr val="FABE79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97F39C-C4FE-A1FF-66B8-14432BB5B6F7}"/>
                  </a:ext>
                </a:extLst>
              </p:cNvPr>
              <p:cNvSpPr txBox="1"/>
              <p:nvPr/>
            </p:nvSpPr>
            <p:spPr>
              <a:xfrm>
                <a:off x="6906852" y="1888887"/>
                <a:ext cx="1619479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en-US" sz="2400" dirty="0" err="1">
                    <a:latin typeface="Posterama" panose="020B0504020200020000" pitchFamily="34" charset="0"/>
                    <a:ea typeface="微软雅黑"/>
                    <a:cs typeface="Posterama" panose="020B0504020200020000" pitchFamily="34" charset="0"/>
                  </a:rPr>
                  <a:t>suacct</a:t>
                </a:r>
                <a:endParaRPr lang="en-US" sz="2400" dirty="0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p:grpSp>
      </p:grpSp>
      <p:sp>
        <p:nvSpPr>
          <p:cNvPr id="3" name="Google Shape;97;p14">
            <a:extLst>
              <a:ext uri="{FF2B5EF4-FFF2-40B4-BE49-F238E27FC236}">
                <a16:creationId xmlns:a16="http://schemas.microsoft.com/office/drawing/2014/main" id="{8EAE3BCA-DC96-C536-7322-C4B02246782B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54BD4-A442-6226-E596-15432E3DED1C}"/>
              </a:ext>
            </a:extLst>
          </p:cNvPr>
          <p:cNvSpPr txBox="1"/>
          <p:nvPr/>
        </p:nvSpPr>
        <p:spPr>
          <a:xfrm>
            <a:off x="198888" y="2670590"/>
            <a:ext cx="3347391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Job Metrics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2305DA9-9DD3-9D24-6776-AD31A61AD7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771394" y="2670590"/>
            <a:ext cx="3340979" cy="83099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Job Priority</a:t>
            </a:r>
          </a:p>
        </p:txBody>
      </p:sp>
    </p:spTree>
    <p:extLst>
      <p:ext uri="{BB962C8B-B14F-4D97-AF65-F5344CB8AC3E}">
        <p14:creationId xmlns:p14="http://schemas.microsoft.com/office/powerpoint/2010/main" val="2565015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645715" y="2576842"/>
            <a:ext cx="7010400" cy="17043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Website: </a:t>
            </a:r>
            <a:r>
              <a:rPr lang="en-US" sz="2400" u="sng" dirty="0">
                <a:solidFill>
                  <a:schemeClr val="hlink"/>
                </a:solidFill>
                <a:ea typeface="Arial"/>
                <a:cs typeface="Arial"/>
                <a:hlinkClick r:id="rId3"/>
              </a:rPr>
              <a:t>www.rc.colorado.edu</a:t>
            </a:r>
            <a:endParaRPr lang="en-US" sz="2400" dirty="0">
              <a:solidFill>
                <a:schemeClr val="hlink"/>
              </a:solidFill>
              <a:ea typeface="Arial"/>
              <a:cs typeface="Arial"/>
            </a:endParaRPr>
          </a:p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Documentation:</a:t>
            </a:r>
            <a:r>
              <a:rPr lang="en-US" sz="2400" dirty="0">
                <a:ea typeface="Arial"/>
                <a:cs typeface="Arial"/>
              </a:rPr>
              <a:t> </a:t>
            </a:r>
            <a:r>
              <a:rPr lang="en-US" sz="2400" dirty="0">
                <a:ea typeface="Arial"/>
                <a:cs typeface="Arial"/>
                <a:hlinkClick r:id="rId4"/>
              </a:rPr>
              <a:t>https://curc.readthedocs.io</a:t>
            </a:r>
            <a:r>
              <a:rPr lang="en-US" sz="2400" dirty="0">
                <a:ea typeface="Arial"/>
                <a:cs typeface="Arial"/>
              </a:rPr>
              <a:t> </a:t>
            </a:r>
          </a:p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Helpdesk:</a:t>
            </a:r>
            <a:r>
              <a:rPr lang="en-US" sz="2400" dirty="0">
                <a:ea typeface="Arial"/>
                <a:cs typeface="Arial"/>
              </a:rPr>
              <a:t> </a:t>
            </a:r>
            <a:r>
              <a:rPr lang="en-US" sz="2400" u="sng" dirty="0">
                <a:solidFill>
                  <a:schemeClr val="hlink"/>
                </a:solidFill>
                <a:ea typeface="Arial"/>
                <a:cs typeface="Arial"/>
                <a:hlinkClick r:id="rId5"/>
              </a:rPr>
              <a:t>rc-help@colorado.edu</a:t>
            </a:r>
            <a:endParaRPr lang="en-US" sz="2400" u="sng" dirty="0">
              <a:solidFill>
                <a:schemeClr val="hlink"/>
              </a:solidFill>
              <a:ea typeface="Arial"/>
              <a:cs typeface="Arial"/>
            </a:endParaRPr>
          </a:p>
        </p:txBody>
      </p:sp>
      <p:grpSp>
        <p:nvGrpSpPr>
          <p:cNvPr id="11" name="Group 10" descr="Research Computing Logo">
            <a:extLst>
              <a:ext uri="{FF2B5EF4-FFF2-40B4-BE49-F238E27FC236}">
                <a16:creationId xmlns:a16="http://schemas.microsoft.com/office/drawing/2014/main" id="{6EEE983C-BF7D-9FDC-C0C2-904D80A68007}"/>
              </a:ext>
            </a:extLst>
          </p:cNvPr>
          <p:cNvGrpSpPr/>
          <p:nvPr/>
        </p:nvGrpSpPr>
        <p:grpSpPr>
          <a:xfrm>
            <a:off x="7565968" y="2331720"/>
            <a:ext cx="3931920" cy="2194560"/>
            <a:chOff x="2734356" y="510892"/>
            <a:chExt cx="3931920" cy="2194560"/>
          </a:xfrm>
        </p:grpSpPr>
        <p:pic>
          <p:nvPicPr>
            <p:cNvPr id="9" name="Picture 8" descr="A black and gold logo&#10;&#10;Description automatically generated">
              <a:extLst>
                <a:ext uri="{FF2B5EF4-FFF2-40B4-BE49-F238E27FC236}">
                  <a16:creationId xmlns:a16="http://schemas.microsoft.com/office/drawing/2014/main" id="{7FB1F572-2B82-EC63-473F-35770E4BD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4649" y="693772"/>
              <a:ext cx="3571335" cy="1828800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D607CAF-4F62-005D-FDF3-5BB59B1A5EF9}"/>
                </a:ext>
              </a:extLst>
            </p:cNvPr>
            <p:cNvSpPr/>
            <p:nvPr/>
          </p:nvSpPr>
          <p:spPr>
            <a:xfrm>
              <a:off x="2734356" y="510892"/>
              <a:ext cx="3931920" cy="2194560"/>
            </a:xfrm>
            <a:prstGeom prst="roundRect">
              <a:avLst>
                <a:gd name="adj" fmla="val 899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CE29C41-6B27-6F60-8168-62581B12D518}"/>
              </a:ext>
            </a:extLst>
          </p:cNvPr>
          <p:cNvSpPr txBox="1">
            <a:spLocks/>
          </p:cNvSpPr>
          <p:nvPr/>
        </p:nvSpPr>
        <p:spPr>
          <a:xfrm>
            <a:off x="8229600" y="63246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2" name="Google Shape;97;p14">
            <a:extLst>
              <a:ext uri="{FF2B5EF4-FFF2-40B4-BE49-F238E27FC236}">
                <a16:creationId xmlns:a16="http://schemas.microsoft.com/office/drawing/2014/main" id="{75FC2BCD-1B8E-746B-02DE-C6FF707B2466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A6D54E-742D-DB5E-17E6-81A918821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r>
              <a:rPr lang="en-US" dirty="0"/>
              <a:t>General Information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1CA18-C493-0B54-CE6E-D6F00E03F3B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7F818F65-4804-7122-0813-8BD4DB847BAC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10889796" cy="3843418"/>
          </a:xfrm>
        </p:spPr>
        <p:txBody>
          <a:bodyPr/>
          <a:lstStyle/>
          <a:p>
            <a:r>
              <a:rPr lang="en-US" sz="3200" dirty="0"/>
              <a:t>A job’s priority determines its position in the queue. </a:t>
            </a:r>
          </a:p>
          <a:p>
            <a:pPr>
              <a:spcAft>
                <a:spcPts val="1000"/>
              </a:spcAft>
            </a:pPr>
            <a:r>
              <a:rPr lang="en-US" sz="3200" dirty="0"/>
              <a:t>A job’s priority is based on multiple factors, including: </a:t>
            </a:r>
          </a:p>
          <a:p>
            <a:pPr marL="915988" lvl="1" indent="-458788">
              <a:buFont typeface="Wingdings" pitchFamily="2" charset="2"/>
              <a:buChar char="q"/>
            </a:pPr>
            <a:r>
              <a:rPr lang="en-US" sz="3200" dirty="0" err="1"/>
              <a:t>FairShare</a:t>
            </a:r>
            <a:r>
              <a:rPr lang="en-US" sz="3200" dirty="0"/>
              <a:t> score</a:t>
            </a:r>
          </a:p>
          <a:p>
            <a:pPr marL="915988" lvl="1" indent="-458788">
              <a:buFont typeface="Wingdings" pitchFamily="2" charset="2"/>
              <a:buChar char="q"/>
            </a:pPr>
            <a:r>
              <a:rPr lang="en-US" sz="3200" dirty="0"/>
              <a:t>Age</a:t>
            </a:r>
          </a:p>
          <a:p>
            <a:pPr marL="915988" lvl="1" indent="-458788">
              <a:buFont typeface="Wingdings" pitchFamily="2" charset="2"/>
              <a:buChar char="q"/>
            </a:pPr>
            <a:r>
              <a:rPr lang="en-US" sz="3200" dirty="0"/>
              <a:t>Resources requested </a:t>
            </a:r>
          </a:p>
          <a:p>
            <a:pPr marL="915988" lvl="1" indent="-458788">
              <a:buFont typeface="Wingdings" pitchFamily="2" charset="2"/>
              <a:buChar char="q"/>
            </a:pPr>
            <a:r>
              <a:rPr lang="en-US" sz="3200" dirty="0"/>
              <a:t>Job size </a:t>
            </a:r>
          </a:p>
          <a:p>
            <a:pPr marL="915988" lvl="1" indent="-458788">
              <a:buFont typeface="Wingdings" pitchFamily="2" charset="2"/>
              <a:buChar char="q"/>
            </a:pPr>
            <a:r>
              <a:rPr lang="en-US" sz="3200" dirty="0"/>
              <a:t>QOS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DA342-8190-02EE-24FD-D5E0EC56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</a:t>
            </a:r>
          </a:p>
        </p:txBody>
      </p:sp>
      <p:sp>
        <p:nvSpPr>
          <p:cNvPr id="4" name="Google Shape;97;p14">
            <a:extLst>
              <a:ext uri="{FF2B5EF4-FFF2-40B4-BE49-F238E27FC236}">
                <a16:creationId xmlns:a16="http://schemas.microsoft.com/office/drawing/2014/main" id="{A9B5AD11-BA39-33D3-5D8B-EEA43B5401FE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9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1CA18-C493-0B54-CE6E-D6F00E03F3B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DA342-8190-02EE-24FD-D5E0EC56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711529"/>
            <a:ext cx="10515600" cy="1115434"/>
          </a:xfrm>
        </p:spPr>
        <p:txBody>
          <a:bodyPr/>
          <a:lstStyle/>
          <a:p>
            <a:r>
              <a:rPr lang="en-US" dirty="0" err="1"/>
              <a:t>levelfs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CCF39-62F3-CC8B-7A7A-3ED240904DF5}"/>
              </a:ext>
            </a:extLst>
          </p:cNvPr>
          <p:cNvSpPr txBox="1"/>
          <p:nvPr/>
        </p:nvSpPr>
        <p:spPr>
          <a:xfrm>
            <a:off x="587829" y="2031416"/>
            <a:ext cx="3895271" cy="691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$</a:t>
            </a:r>
            <a:r>
              <a:rPr lang="en-US" sz="2400" dirty="0">
                <a:solidFill>
                  <a:prstClr val="whit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levelfs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&lt;username&gt;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1A3A43-F6BD-9F51-4EA7-C37E921516B1}"/>
              </a:ext>
            </a:extLst>
          </p:cNvPr>
          <p:cNvSpPr txBox="1"/>
          <p:nvPr/>
        </p:nvSpPr>
        <p:spPr>
          <a:xfrm>
            <a:off x="587829" y="3131378"/>
            <a:ext cx="7692572" cy="27432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5000"/>
              </a:lnSpc>
            </a:pPr>
            <a:r>
              <a:rPr lang="en-US" sz="2000" dirty="0" err="1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LevelFS</a:t>
            </a:r>
            <a:r>
              <a:rPr lang="en-US" sz="2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 for user </a:t>
            </a:r>
            <a:r>
              <a:rPr lang="en-US" sz="2000" dirty="0" err="1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ralphie</a:t>
            </a:r>
            <a:r>
              <a:rPr lang="en-US" sz="2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 and institution </a:t>
            </a:r>
            <a:r>
              <a:rPr lang="en-US" sz="2000" dirty="0" err="1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ucb</a:t>
            </a:r>
            <a:r>
              <a:rPr lang="en-US" sz="2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:</a:t>
            </a:r>
          </a:p>
          <a:p>
            <a:pPr>
              <a:lnSpc>
                <a:spcPct val="125000"/>
              </a:lnSpc>
            </a:pPr>
            <a:endParaRPr lang="en-US" sz="2000" dirty="0">
              <a:latin typeface="Consolas" panose="020B0609020204030204" pitchFamily="49" charset="0"/>
              <a:ea typeface="微软雅黑"/>
              <a:cs typeface="Consolas" panose="020B0609020204030204" pitchFamily="49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Account             </a:t>
            </a:r>
            <a:r>
              <a:rPr lang="en-US" sz="2000" dirty="0" err="1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LevelFS_User</a:t>
            </a:r>
            <a:r>
              <a:rPr lang="en-US" sz="2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        </a:t>
            </a:r>
            <a:r>
              <a:rPr lang="en-US" sz="2000" dirty="0" err="1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LevelFS_Inst</a:t>
            </a:r>
            <a:endParaRPr lang="en-US" sz="2000" dirty="0">
              <a:latin typeface="Consolas" panose="020B0609020204030204" pitchFamily="49" charset="0"/>
              <a:ea typeface="微软雅黑"/>
              <a:cs typeface="Consolas" panose="020B0609020204030204" pitchFamily="49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-----------------------------------------------------</a:t>
            </a:r>
          </a:p>
          <a:p>
            <a:pPr>
              <a:lnSpc>
                <a:spcPct val="125000"/>
              </a:lnSpc>
            </a:pPr>
            <a:r>
              <a:rPr lang="en-US" sz="2000" dirty="0" err="1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ucb</a:t>
            </a:r>
            <a:r>
              <a:rPr lang="en-US" sz="2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-general         2.015951            0.943096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7B391C-EE1E-D556-9DBB-21AB776DF215}"/>
              </a:ext>
            </a:extLst>
          </p:cNvPr>
          <p:cNvSpPr txBox="1"/>
          <p:nvPr/>
        </p:nvSpPr>
        <p:spPr>
          <a:xfrm>
            <a:off x="8909561" y="274955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6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&gt;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3E195-8D7B-6BB8-9722-E154F7242460}"/>
              </a:ext>
            </a:extLst>
          </p:cNvPr>
          <p:cNvSpPr txBox="1"/>
          <p:nvPr/>
        </p:nvSpPr>
        <p:spPr>
          <a:xfrm>
            <a:off x="8909561" y="3131380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6000" dirty="0">
                <a:latin typeface="Consolas" panose="020B0609020204030204" pitchFamily="49" charset="0"/>
                <a:ea typeface="微软雅黑"/>
                <a:cs typeface="Consolas" panose="020B0609020204030204" pitchFamily="49" charset="0"/>
              </a:rPr>
              <a:t>&lt; 1</a:t>
            </a:r>
          </a:p>
          <a:p>
            <a:pPr>
              <a:lnSpc>
                <a:spcPct val="125000"/>
              </a:lnSpc>
            </a:pPr>
            <a:endParaRPr lang="en-US" sz="2000" dirty="0">
              <a:latin typeface="Consolas" panose="020B0609020204030204" pitchFamily="49" charset="0"/>
              <a:ea typeface="微软雅黑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74F789-B8B1-52A9-0CEC-E4D45AE38D8E}"/>
              </a:ext>
            </a:extLst>
          </p:cNvPr>
          <p:cNvSpPr txBox="1"/>
          <p:nvPr/>
        </p:nvSpPr>
        <p:spPr>
          <a:xfrm>
            <a:off x="9144472" y="2376944"/>
            <a:ext cx="2273379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High Priority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A32DB6-100D-F49F-ACFC-F6526BB14A6C}"/>
              </a:ext>
            </a:extLst>
          </p:cNvPr>
          <p:cNvSpPr txBox="1"/>
          <p:nvPr/>
        </p:nvSpPr>
        <p:spPr>
          <a:xfrm>
            <a:off x="9174127" y="5201082"/>
            <a:ext cx="2214069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Low Priority</a:t>
            </a:r>
          </a:p>
        </p:txBody>
      </p:sp>
      <p:sp>
        <p:nvSpPr>
          <p:cNvPr id="15" name="Google Shape;97;p14">
            <a:extLst>
              <a:ext uri="{FF2B5EF4-FFF2-40B4-BE49-F238E27FC236}">
                <a16:creationId xmlns:a16="http://schemas.microsoft.com/office/drawing/2014/main" id="{2D103F3B-C395-4BB3-0101-44F43FB4EF58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69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1CA18-C493-0B54-CE6E-D6F00E03F3B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7F818F65-4804-7122-0813-8BD4DB847BAC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51102" y="3981075"/>
            <a:ext cx="10889796" cy="155558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Service units (SUs), sometimes called “core hours”, reflect the processing that a core performs in one hour modified by some scaling factor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DA342-8190-02EE-24FD-D5E0EC56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Units </a:t>
            </a:r>
          </a:p>
        </p:txBody>
      </p:sp>
      <p:grpSp>
        <p:nvGrpSpPr>
          <p:cNvPr id="14" name="Group 13" descr="A graphical representation of an SU (Service Unit) = 1 Core times 1 Hour">
            <a:extLst>
              <a:ext uri="{FF2B5EF4-FFF2-40B4-BE49-F238E27FC236}">
                <a16:creationId xmlns:a16="http://schemas.microsoft.com/office/drawing/2014/main" id="{DCFCD33D-588A-EE87-3D25-2D14FB7AE2B3}"/>
              </a:ext>
            </a:extLst>
          </p:cNvPr>
          <p:cNvGrpSpPr/>
          <p:nvPr/>
        </p:nvGrpSpPr>
        <p:grpSpPr>
          <a:xfrm>
            <a:off x="651102" y="1726130"/>
            <a:ext cx="10889796" cy="1965106"/>
            <a:chOff x="533669" y="2121917"/>
            <a:chExt cx="10889796" cy="1965106"/>
          </a:xfrm>
        </p:grpSpPr>
        <p:pic>
          <p:nvPicPr>
            <p:cNvPr id="6" name="Graphic 5" descr="Processor with solid fill">
              <a:extLst>
                <a:ext uri="{FF2B5EF4-FFF2-40B4-BE49-F238E27FC236}">
                  <a16:creationId xmlns:a16="http://schemas.microsoft.com/office/drawing/2014/main" id="{B24C0F77-8D2F-9155-EECA-9F3AF7009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47893" y="2244750"/>
              <a:ext cx="1828800" cy="18288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DF7497-C854-5C42-2CFC-BD3F8EBB98A4}"/>
                </a:ext>
              </a:extLst>
            </p:cNvPr>
            <p:cNvSpPr txBox="1"/>
            <p:nvPr/>
          </p:nvSpPr>
          <p:spPr>
            <a:xfrm>
              <a:off x="533669" y="2224975"/>
              <a:ext cx="10889796" cy="186204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1500" b="1" dirty="0">
                  <a:latin typeface="Consolas" panose="020B0609020204030204" pitchFamily="49" charset="0"/>
                  <a:ea typeface="微软雅黑"/>
                  <a:cs typeface="Consolas" panose="020B0609020204030204" pitchFamily="49" charset="0"/>
                </a:rPr>
                <a:t>SU</a:t>
              </a:r>
              <a:r>
                <a:rPr lang="en-US" sz="11500" b="1" baseline="-25000" dirty="0">
                  <a:latin typeface="Consolas" panose="020B0609020204030204" pitchFamily="49" charset="0"/>
                  <a:ea typeface="微软雅黑"/>
                  <a:cs typeface="Consolas" panose="020B0609020204030204" pitchFamily="49" charset="0"/>
                </a:rPr>
                <a:t> </a:t>
              </a:r>
              <a:r>
                <a:rPr lang="en-US" sz="11500" b="1" dirty="0">
                  <a:latin typeface="Consolas" panose="020B0609020204030204" pitchFamily="49" charset="0"/>
                  <a:ea typeface="微软雅黑"/>
                  <a:cs typeface="Consolas" panose="020B0609020204030204" pitchFamily="49" charset="0"/>
                </a:rPr>
                <a:t> =    x   </a:t>
              </a:r>
            </a:p>
          </p:txBody>
        </p:sp>
        <p:pic>
          <p:nvPicPr>
            <p:cNvPr id="9" name="Graphic 8" descr="Stopwatch with solid fill">
              <a:extLst>
                <a:ext uri="{FF2B5EF4-FFF2-40B4-BE49-F238E27FC236}">
                  <a16:creationId xmlns:a16="http://schemas.microsoft.com/office/drawing/2014/main" id="{B3C6D8D9-2167-276B-1058-238363031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62999" y="2121917"/>
              <a:ext cx="1828800" cy="1828800"/>
            </a:xfrm>
            <a:prstGeom prst="rect">
              <a:avLst/>
            </a:prstGeom>
          </p:spPr>
        </p:pic>
        <p:pic>
          <p:nvPicPr>
            <p:cNvPr id="11" name="Graphic 10" descr="Badge 1 with solid fill">
              <a:extLst>
                <a:ext uri="{FF2B5EF4-FFF2-40B4-BE49-F238E27FC236}">
                  <a16:creationId xmlns:a16="http://schemas.microsoft.com/office/drawing/2014/main" id="{537D2639-2CD4-F189-5406-23BA01F3D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98942" y="3429000"/>
              <a:ext cx="640080" cy="640080"/>
            </a:xfrm>
            <a:prstGeom prst="rect">
              <a:avLst/>
            </a:prstGeom>
          </p:spPr>
        </p:pic>
        <p:pic>
          <p:nvPicPr>
            <p:cNvPr id="12" name="Graphic 11" descr="Badge 1 with solid fill">
              <a:extLst>
                <a:ext uri="{FF2B5EF4-FFF2-40B4-BE49-F238E27FC236}">
                  <a16:creationId xmlns:a16="http://schemas.microsoft.com/office/drawing/2014/main" id="{9F593880-40DE-A2F2-D914-34F77A4ED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93437" y="3589678"/>
              <a:ext cx="457200" cy="457200"/>
            </a:xfrm>
            <a:prstGeom prst="rect">
              <a:avLst/>
            </a:prstGeom>
          </p:spPr>
        </p:pic>
        <p:pic>
          <p:nvPicPr>
            <p:cNvPr id="13" name="Graphic 12" descr="Badge 1 with solid fill">
              <a:extLst>
                <a:ext uri="{FF2B5EF4-FFF2-40B4-BE49-F238E27FC236}">
                  <a16:creationId xmlns:a16="http://schemas.microsoft.com/office/drawing/2014/main" id="{3D91E3A9-47AF-2B0F-8521-83BF26062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21963" y="3584901"/>
              <a:ext cx="457200" cy="457200"/>
            </a:xfrm>
            <a:prstGeom prst="rect">
              <a:avLst/>
            </a:prstGeom>
          </p:spPr>
        </p:pic>
      </p:grpSp>
      <p:sp>
        <p:nvSpPr>
          <p:cNvPr id="4" name="Google Shape;97;p14">
            <a:extLst>
              <a:ext uri="{FF2B5EF4-FFF2-40B4-BE49-F238E27FC236}">
                <a16:creationId xmlns:a16="http://schemas.microsoft.com/office/drawing/2014/main" id="{33D7FBF5-E384-EBCF-7AD7-4F6099D0EA29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804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1CA18-C493-0B54-CE6E-D6F00E03F3B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46B1B2-3BB3-91C7-FA18-A2AE146EFDBD}"/>
              </a:ext>
            </a:extLst>
          </p:cNvPr>
          <p:cNvSpPr txBox="1"/>
          <p:nvPr/>
        </p:nvSpPr>
        <p:spPr>
          <a:xfrm>
            <a:off x="1019907" y="3254913"/>
            <a:ext cx="10083522" cy="24659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onsolas" panose="020B0609020204030204" pitchFamily="49" charset="0"/>
                <a:ea typeface="Source Code Pro Medium" panose="020B0309030403020204" pitchFamily="49" charset="0"/>
                <a:cs typeface="Consolas" panose="020B0609020204030204" pitchFamily="49" charset="0"/>
              </a:rPr>
              <a:t>SU used by user </a:t>
            </a:r>
            <a:r>
              <a:rPr lang="en-US" sz="2400" dirty="0" err="1">
                <a:latin typeface="Consolas" panose="020B0609020204030204" pitchFamily="49" charset="0"/>
                <a:ea typeface="Source Code Pro Medium" panose="020B0309030403020204" pitchFamily="49" charset="0"/>
                <a:cs typeface="Consolas" panose="020B0609020204030204" pitchFamily="49" charset="0"/>
              </a:rPr>
              <a:t>ralphie</a:t>
            </a:r>
            <a:r>
              <a:rPr lang="en-US" sz="2400" dirty="0">
                <a:latin typeface="Consolas" panose="020B0609020204030204" pitchFamily="49" charset="0"/>
                <a:ea typeface="Source Code Pro Medium" panose="020B0309030403020204" pitchFamily="49" charset="0"/>
                <a:cs typeface="Consolas" panose="020B0609020204030204" pitchFamily="49" charset="0"/>
              </a:rPr>
              <a:t> in the last 30 days: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nsolas" panose="020B0609020204030204" pitchFamily="49" charset="0"/>
                <a:ea typeface="Source Code Pro Medium" panose="020B0309030403020204" pitchFamily="49" charset="0"/>
                <a:cs typeface="Consolas" panose="020B0609020204030204" pitchFamily="49" charset="0"/>
              </a:rPr>
              <a:t>Cluster |Account    |Login  |Proper </a:t>
            </a:r>
            <a:r>
              <a:rPr lang="en-US" sz="2400" dirty="0" err="1">
                <a:latin typeface="Consolas" panose="020B0609020204030204" pitchFamily="49" charset="0"/>
                <a:ea typeface="Source Code Pro Medium" panose="020B0309030403020204" pitchFamily="49" charset="0"/>
                <a:cs typeface="Consolas" panose="020B0609020204030204" pitchFamily="49" charset="0"/>
              </a:rPr>
              <a:t>Name|TRES</a:t>
            </a:r>
            <a:r>
              <a:rPr lang="en-US" sz="2400" dirty="0">
                <a:latin typeface="Consolas" panose="020B0609020204030204" pitchFamily="49" charset="0"/>
                <a:ea typeface="Source Code Pro Medium" panose="020B030903040302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ea typeface="Source Code Pro Medium" panose="020B0309030403020204" pitchFamily="49" charset="0"/>
                <a:cs typeface="Consolas" panose="020B0609020204030204" pitchFamily="49" charset="0"/>
              </a:rPr>
              <a:t>Name|Used</a:t>
            </a:r>
            <a:r>
              <a:rPr lang="en-US" sz="2400" dirty="0">
                <a:latin typeface="Consolas" panose="020B0609020204030204" pitchFamily="49" charset="0"/>
                <a:ea typeface="Source Code Pro Medium" panose="020B0309030403020204" pitchFamily="49" charset="0"/>
                <a:cs typeface="Consolas" panose="020B0609020204030204" pitchFamily="49" charset="0"/>
              </a:rPr>
              <a:t>|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nsolas" panose="020B0609020204030204" pitchFamily="49" charset="0"/>
                <a:ea typeface="Source Code Pro Medium" panose="020B0309030403020204" pitchFamily="49" charset="0"/>
                <a:cs typeface="Consolas" panose="020B0609020204030204" pitchFamily="49" charset="0"/>
              </a:rPr>
              <a:t>alpine  |</a:t>
            </a:r>
            <a:r>
              <a:rPr lang="en-US" sz="2400" dirty="0" err="1">
                <a:latin typeface="Consolas" panose="020B0609020204030204" pitchFamily="49" charset="0"/>
                <a:ea typeface="Source Code Pro Medium" panose="020B0309030403020204" pitchFamily="49" charset="0"/>
                <a:cs typeface="Consolas" panose="020B0609020204030204" pitchFamily="49" charset="0"/>
              </a:rPr>
              <a:t>ucb-general|ralphie|R</a:t>
            </a:r>
            <a:r>
              <a:rPr lang="en-US" sz="2400" dirty="0">
                <a:latin typeface="Consolas" panose="020B0609020204030204" pitchFamily="49" charset="0"/>
                <a:ea typeface="Source Code Pro Medium" panose="020B0309030403020204" pitchFamily="49" charset="0"/>
                <a:cs typeface="Consolas" panose="020B0609020204030204" pitchFamily="49" charset="0"/>
              </a:rPr>
              <a:t>. Buffalo |billing  |283 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66EF4-10D4-F269-E8BE-436FE99E2512}"/>
              </a:ext>
            </a:extLst>
          </p:cNvPr>
          <p:cNvSpPr txBox="1"/>
          <p:nvPr/>
        </p:nvSpPr>
        <p:spPr>
          <a:xfrm>
            <a:off x="1019907" y="2351085"/>
            <a:ext cx="10083522" cy="691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$</a:t>
            </a:r>
            <a:r>
              <a:rPr lang="en-US" sz="2400" dirty="0">
                <a:solidFill>
                  <a:prstClr val="whit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suuser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&lt;username&gt;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7F818F65-4804-7122-0813-8BD4DB847BAC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10889796" cy="72857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   How many Service Units (SUs) have I used?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DA342-8190-02EE-24FD-D5E0EC56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suuser</a:t>
            </a:r>
            <a:endParaRPr lang="en-US" dirty="0"/>
          </a:p>
        </p:txBody>
      </p:sp>
      <p:sp>
        <p:nvSpPr>
          <p:cNvPr id="4" name="Google Shape;97;p14">
            <a:extLst>
              <a:ext uri="{FF2B5EF4-FFF2-40B4-BE49-F238E27FC236}">
                <a16:creationId xmlns:a16="http://schemas.microsoft.com/office/drawing/2014/main" id="{F8C01D40-EDB6-34E0-5326-A5A5170C0FFE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1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1CA18-C493-0B54-CE6E-D6F00E03F3B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66EF4-10D4-F269-E8BE-436FE99E2512}"/>
              </a:ext>
            </a:extLst>
          </p:cNvPr>
          <p:cNvSpPr txBox="1"/>
          <p:nvPr/>
        </p:nvSpPr>
        <p:spPr>
          <a:xfrm>
            <a:off x="1019907" y="2351085"/>
            <a:ext cx="10083522" cy="691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$</a:t>
            </a:r>
            <a:r>
              <a:rPr lang="en-US" sz="2400" dirty="0">
                <a:solidFill>
                  <a:prstClr val="whit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suacct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&lt;account / allocation&gt;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7F818F65-4804-7122-0813-8BD4DB847BAC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10889796" cy="72857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   Who is using all the SUs on my group’s account?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DA342-8190-02EE-24FD-D5E0EC56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suacct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3E4B5-FFE0-F7F2-49F5-C01F75374AC7}"/>
              </a:ext>
            </a:extLst>
          </p:cNvPr>
          <p:cNvSpPr txBox="1"/>
          <p:nvPr/>
        </p:nvSpPr>
        <p:spPr>
          <a:xfrm>
            <a:off x="1019907" y="3254913"/>
            <a:ext cx="10083522" cy="24659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onsolas" panose="020B0609020204030204" pitchFamily="49" charset="0"/>
                <a:ea typeface="Source Code Pro Medium" panose="020B0309030403020204" pitchFamily="49" charset="0"/>
                <a:cs typeface="Consolas" panose="020B0609020204030204" pitchFamily="49" charset="0"/>
              </a:rPr>
              <a:t>SU used by account ucb123_asc1 in the last 30 days: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Consolas" panose="020B0609020204030204" pitchFamily="49" charset="0"/>
                <a:ea typeface="Source Code Pro Medium" panose="020B0309030403020204" pitchFamily="49" charset="0"/>
                <a:cs typeface="Consolas" panose="020B0609020204030204" pitchFamily="49" charset="0"/>
              </a:rPr>
              <a:t>Cluster|Account</a:t>
            </a:r>
            <a:r>
              <a:rPr lang="en-US" sz="2400" dirty="0">
                <a:latin typeface="Consolas" panose="020B0609020204030204" pitchFamily="49" charset="0"/>
                <a:ea typeface="Source Code Pro Medium" panose="020B0309030403020204" pitchFamily="49" charset="0"/>
                <a:cs typeface="Consolas" panose="020B0609020204030204" pitchFamily="49" charset="0"/>
              </a:rPr>
              <a:t>    |Login  |Proper </a:t>
            </a:r>
            <a:r>
              <a:rPr lang="en-US" sz="2400" dirty="0" err="1">
                <a:latin typeface="Consolas" panose="020B0609020204030204" pitchFamily="49" charset="0"/>
                <a:ea typeface="Source Code Pro Medium" panose="020B0309030403020204" pitchFamily="49" charset="0"/>
                <a:cs typeface="Consolas" panose="020B0609020204030204" pitchFamily="49" charset="0"/>
              </a:rPr>
              <a:t>Name|TRES</a:t>
            </a:r>
            <a:r>
              <a:rPr lang="en-US" sz="2400" dirty="0">
                <a:latin typeface="Consolas" panose="020B0609020204030204" pitchFamily="49" charset="0"/>
                <a:ea typeface="Source Code Pro Medium" panose="020B030903040302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ea typeface="Source Code Pro Medium" panose="020B0309030403020204" pitchFamily="49" charset="0"/>
                <a:cs typeface="Consolas" panose="020B0609020204030204" pitchFamily="49" charset="0"/>
              </a:rPr>
              <a:t>Name|Used</a:t>
            </a:r>
            <a:r>
              <a:rPr lang="en-US" sz="2400" dirty="0">
                <a:latin typeface="Consolas" panose="020B0609020204030204" pitchFamily="49" charset="0"/>
                <a:ea typeface="Source Code Pro Medium" panose="020B0309030403020204" pitchFamily="49" charset="0"/>
                <a:cs typeface="Consolas" panose="020B0609020204030204" pitchFamily="49" charset="0"/>
              </a:rPr>
              <a:t>|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nsolas" panose="020B0609020204030204" pitchFamily="49" charset="0"/>
                <a:ea typeface="Source Code Pro Medium" panose="020B0309030403020204" pitchFamily="49" charset="0"/>
                <a:cs typeface="Consolas" panose="020B0609020204030204" pitchFamily="49" charset="0"/>
              </a:rPr>
              <a:t>alpine |ucb123_asc1|       |           |billing  |5802|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nsolas" panose="020B0609020204030204" pitchFamily="49" charset="0"/>
                <a:ea typeface="Source Code Pro Medium" panose="020B0309030403020204" pitchFamily="49" charset="0"/>
                <a:cs typeface="Consolas" panose="020B0609020204030204" pitchFamily="49" charset="0"/>
              </a:rPr>
              <a:t>alpine |ucb123_asc1|ralphie|R. Buffalo |billing  |5802|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Consolas" panose="020B0609020204030204" pitchFamily="49" charset="0"/>
              <a:ea typeface="Source Code Pro Medium" panose="020B030903040302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Google Shape;97;p14">
            <a:extLst>
              <a:ext uri="{FF2B5EF4-FFF2-40B4-BE49-F238E27FC236}">
                <a16:creationId xmlns:a16="http://schemas.microsoft.com/office/drawing/2014/main" id="{E80F1602-8689-23C3-BEA3-01A957BE8E08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708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CA11A-8958-B7F8-9594-033845A45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 descr="Pie chart demonstrating that allocations are a small portion of the overall compute resources.">
            <a:extLst>
              <a:ext uri="{FF2B5EF4-FFF2-40B4-BE49-F238E27FC236}">
                <a16:creationId xmlns:a16="http://schemas.microsoft.com/office/drawing/2014/main" id="{C32977B2-5406-D886-AECE-4C35186579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29324"/>
              </p:ext>
            </p:extLst>
          </p:nvPr>
        </p:nvGraphicFramePr>
        <p:xfrm>
          <a:off x="5283200" y="1135076"/>
          <a:ext cx="6743700" cy="4913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6AB65-1920-9649-AA3B-7AA483FBF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0368"/>
            <a:ext cx="5257800" cy="4115232"/>
          </a:xfrm>
        </p:spPr>
        <p:txBody>
          <a:bodyPr>
            <a:normAutofit/>
          </a:bodyPr>
          <a:lstStyle/>
          <a:p>
            <a:pPr algn="r"/>
            <a:endParaRPr lang="en-US" sz="3200" dirty="0">
              <a:solidFill>
                <a:srgbClr val="404040"/>
              </a:solidFill>
              <a:latin typeface="+mn-lt"/>
            </a:endParaRPr>
          </a:p>
          <a:p>
            <a:pPr algn="r"/>
            <a:endParaRPr lang="en-US" sz="3200" dirty="0">
              <a:latin typeface="+mn-lt"/>
            </a:endParaRPr>
          </a:p>
          <a:p>
            <a:r>
              <a:rPr lang="en-US" sz="3200" dirty="0">
                <a:latin typeface="+mn-lt"/>
              </a:rPr>
              <a:t>A</a:t>
            </a:r>
            <a:r>
              <a:rPr lang="en-US" sz="3200" b="0" i="0" dirty="0">
                <a:effectLst/>
                <a:latin typeface="+mn-lt"/>
              </a:rPr>
              <a:t>n allocation is a way for us to specify your cut of Alpine’s computational resources.</a:t>
            </a:r>
            <a:endParaRPr lang="en-US" sz="3200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D3120-4A62-8791-BE1C-303DC0170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6" name="Google Shape;97;p14">
            <a:extLst>
              <a:ext uri="{FF2B5EF4-FFF2-40B4-BE49-F238E27FC236}">
                <a16:creationId xmlns:a16="http://schemas.microsoft.com/office/drawing/2014/main" id="{DD21944D-8DB3-8672-F0D3-D7F7A909740A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74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 descr="Pie chart demonstrating that ucb-general is 20% of CU Boulder's computational resource allocation on Alpine, while usb-projects is 80%.">
            <a:extLst>
              <a:ext uri="{FF2B5EF4-FFF2-40B4-BE49-F238E27FC236}">
                <a16:creationId xmlns:a16="http://schemas.microsoft.com/office/drawing/2014/main" id="{5FFACD3C-4F8D-9BFB-E7B6-4ED34CC2790E}"/>
              </a:ext>
            </a:extLst>
          </p:cNvPr>
          <p:cNvGrpSpPr/>
          <p:nvPr/>
        </p:nvGrpSpPr>
        <p:grpSpPr>
          <a:xfrm>
            <a:off x="5562603" y="1135076"/>
            <a:ext cx="6489697" cy="5034611"/>
            <a:chOff x="4356103" y="853412"/>
            <a:chExt cx="7158280" cy="5151175"/>
          </a:xfrm>
        </p:grpSpPr>
        <p:graphicFrame>
          <p:nvGraphicFramePr>
            <p:cNvPr id="23" name="Chart 22">
              <a:extLst>
                <a:ext uri="{FF2B5EF4-FFF2-40B4-BE49-F238E27FC236}">
                  <a16:creationId xmlns:a16="http://schemas.microsoft.com/office/drawing/2014/main" id="{D5A46069-E6CC-17BD-DB0C-420B4A531474}"/>
                </a:ext>
              </a:extLst>
            </p:cNvPr>
            <p:cNvGraphicFramePr/>
            <p:nvPr/>
          </p:nvGraphicFramePr>
          <p:xfrm>
            <a:off x="4356103" y="853412"/>
            <a:ext cx="7158280" cy="51511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18B9DD-4160-8903-C823-EE12CBEBF6A5}"/>
                </a:ext>
              </a:extLst>
            </p:cNvPr>
            <p:cNvSpPr txBox="1"/>
            <p:nvPr/>
          </p:nvSpPr>
          <p:spPr>
            <a:xfrm>
              <a:off x="6541407" y="3662254"/>
              <a:ext cx="2918729" cy="976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ucb</a:t>
              </a:r>
              <a:r>
                <a:rPr lang="en-US" sz="28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-projects (80%)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14B911-B071-332D-CD84-8F2B8F0A8110}"/>
                </a:ext>
              </a:extLst>
            </p:cNvPr>
            <p:cNvSpPr txBox="1"/>
            <p:nvPr/>
          </p:nvSpPr>
          <p:spPr>
            <a:xfrm>
              <a:off x="5498788" y="1654861"/>
              <a:ext cx="2203905" cy="1417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ucb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-general</a:t>
              </a:r>
              <a:r>
                <a:rPr lang="en-US" sz="28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(20%)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BBA7B4D-1290-0803-CF43-8C0948175EB2}"/>
              </a:ext>
            </a:extLst>
          </p:cNvPr>
          <p:cNvSpPr txBox="1"/>
          <p:nvPr/>
        </p:nvSpPr>
        <p:spPr>
          <a:xfrm>
            <a:off x="1540007" y="2129886"/>
            <a:ext cx="435130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</a:t>
            </a:r>
            <a:r>
              <a:rPr lang="en-US" sz="2800" dirty="0">
                <a:effectLst/>
              </a:rPr>
              <a:t>‘general’ and ‘project’ accounts are structured such that your jobs are likely to have a </a:t>
            </a:r>
            <a:r>
              <a:rPr lang="en-US" sz="3200" b="1" dirty="0">
                <a:effectLst/>
              </a:rPr>
              <a:t>higher</a:t>
            </a:r>
            <a:r>
              <a:rPr lang="en-US" sz="2800" dirty="0">
                <a:effectLst/>
              </a:rPr>
              <a:t> priority if they are running in the ‘</a:t>
            </a:r>
            <a:r>
              <a:rPr lang="en-US" sz="3200" b="1" dirty="0">
                <a:effectLst/>
              </a:rPr>
              <a:t>project</a:t>
            </a:r>
            <a:r>
              <a:rPr lang="en-US" sz="2800" dirty="0">
                <a:effectLst/>
              </a:rPr>
              <a:t>’ account.</a:t>
            </a:r>
          </a:p>
          <a:p>
            <a:r>
              <a:rPr lang="en-US" sz="2800" dirty="0">
                <a:latin typeface="Tenorite" pitchFamily="2" charset="0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00F88-BAD7-CB1B-18B9-3AF3FD64F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vs projects </a:t>
            </a:r>
          </a:p>
        </p:txBody>
      </p:sp>
      <p:sp>
        <p:nvSpPr>
          <p:cNvPr id="3" name="Google Shape;97;p14">
            <a:extLst>
              <a:ext uri="{FF2B5EF4-FFF2-40B4-BE49-F238E27FC236}">
                <a16:creationId xmlns:a16="http://schemas.microsoft.com/office/drawing/2014/main" id="{A41D5E64-782E-189F-E88C-F5300F9B0BE4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542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BA410-1D2B-4471-D5F3-B1073582E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 descr="Pie chart repeated from previous slide, demonstrating proportion allocation of usb-general versus ucb-projects.">
            <a:extLst>
              <a:ext uri="{FF2B5EF4-FFF2-40B4-BE49-F238E27FC236}">
                <a16:creationId xmlns:a16="http://schemas.microsoft.com/office/drawing/2014/main" id="{40B620F4-2271-E371-D72E-EE07E13EA7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780275" y="2382009"/>
            <a:ext cx="5600434" cy="2110231"/>
            <a:chOff x="7137401" y="1379496"/>
            <a:chExt cx="5600434" cy="2110231"/>
          </a:xfrm>
        </p:grpSpPr>
        <p:graphicFrame>
          <p:nvGraphicFramePr>
            <p:cNvPr id="23" name="Chart 22">
              <a:extLst>
                <a:ext uri="{FF2B5EF4-FFF2-40B4-BE49-F238E27FC236}">
                  <a16:creationId xmlns:a16="http://schemas.microsoft.com/office/drawing/2014/main" id="{CB72B6F1-77A5-7AC3-CC5F-F6B418003707}"/>
                </a:ext>
              </a:extLst>
            </p:cNvPr>
            <p:cNvGraphicFramePr/>
            <p:nvPr/>
          </p:nvGraphicFramePr>
          <p:xfrm>
            <a:off x="7137401" y="1379496"/>
            <a:ext cx="5600434" cy="21102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B2180D7-6E23-6C71-911F-2D472208814E}"/>
                </a:ext>
              </a:extLst>
            </p:cNvPr>
            <p:cNvSpPr txBox="1"/>
            <p:nvPr/>
          </p:nvSpPr>
          <p:spPr>
            <a:xfrm>
              <a:off x="9366386" y="2524538"/>
              <a:ext cx="11424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Tenorite" pitchFamily="2" charset="0"/>
                </a:rPr>
                <a:t>ucb</a:t>
              </a:r>
              <a:r>
                <a:rPr lang="en-US" dirty="0">
                  <a:solidFill>
                    <a:schemeClr val="bg1"/>
                  </a:solidFill>
                  <a:latin typeface="Tenorite" pitchFamily="2" charset="0"/>
                </a:rPr>
                <a:t>-projects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F9E6A3-7E4D-21E9-77EB-5D80C42870E3}"/>
                </a:ext>
              </a:extLst>
            </p:cNvPr>
            <p:cNvSpPr txBox="1"/>
            <p:nvPr/>
          </p:nvSpPr>
          <p:spPr>
            <a:xfrm>
              <a:off x="8706255" y="1535723"/>
              <a:ext cx="11424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latin typeface="Tenorite" pitchFamily="2" charset="0"/>
                </a:rPr>
                <a:t>ucb</a:t>
              </a:r>
              <a:r>
                <a:rPr lang="en-US" dirty="0">
                  <a:latin typeface="Tenorite" pitchFamily="2" charset="0"/>
                </a:rPr>
                <a:t>-general</a:t>
              </a:r>
            </a:p>
          </p:txBody>
        </p:sp>
      </p:grpSp>
      <p:grpSp>
        <p:nvGrpSpPr>
          <p:cNvPr id="11" name="Group 10" descr="Peak tiered allocation, part of ucb-projects.">
            <a:extLst>
              <a:ext uri="{FF2B5EF4-FFF2-40B4-BE49-F238E27FC236}">
                <a16:creationId xmlns:a16="http://schemas.microsoft.com/office/drawing/2014/main" id="{57B79527-AE6E-DAC9-F736-3DCFD2900AC9}"/>
              </a:ext>
            </a:extLst>
          </p:cNvPr>
          <p:cNvGrpSpPr/>
          <p:nvPr/>
        </p:nvGrpSpPr>
        <p:grpSpPr>
          <a:xfrm>
            <a:off x="591409" y="4853983"/>
            <a:ext cx="4155558" cy="646782"/>
            <a:chOff x="7771949" y="4596835"/>
            <a:chExt cx="4155558" cy="64678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2D172A-CD1A-8B86-9F68-61893D6EEFE6}"/>
                </a:ext>
              </a:extLst>
            </p:cNvPr>
            <p:cNvSpPr txBox="1"/>
            <p:nvPr/>
          </p:nvSpPr>
          <p:spPr>
            <a:xfrm>
              <a:off x="7771949" y="4658616"/>
              <a:ext cx="4155558" cy="523220"/>
            </a:xfrm>
            <a:prstGeom prst="rect">
              <a:avLst/>
            </a:prstGeom>
            <a:solidFill>
              <a:srgbClr val="B12AD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Peak</a:t>
              </a:r>
            </a:p>
          </p:txBody>
        </p:sp>
        <p:pic>
          <p:nvPicPr>
            <p:cNvPr id="9" name="Graphic 8" descr="Mountains with solid fill">
              <a:extLst>
                <a:ext uri="{FF2B5EF4-FFF2-40B4-BE49-F238E27FC236}">
                  <a16:creationId xmlns:a16="http://schemas.microsoft.com/office/drawing/2014/main" id="{CD8284DA-6EBB-7F7E-F8C1-37BB19838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99500" y="4596835"/>
              <a:ext cx="646782" cy="646782"/>
            </a:xfrm>
            <a:prstGeom prst="rect">
              <a:avLst/>
            </a:prstGeom>
          </p:spPr>
        </p:pic>
      </p:grpSp>
      <p:grpSp>
        <p:nvGrpSpPr>
          <p:cNvPr id="10" name="Group 9" descr="Ascent tiered allocation, part of ucb-projects.">
            <a:extLst>
              <a:ext uri="{FF2B5EF4-FFF2-40B4-BE49-F238E27FC236}">
                <a16:creationId xmlns:a16="http://schemas.microsoft.com/office/drawing/2014/main" id="{7288ED7B-B171-8A83-6B82-7EFB253247A4}"/>
              </a:ext>
            </a:extLst>
          </p:cNvPr>
          <p:cNvGrpSpPr/>
          <p:nvPr/>
        </p:nvGrpSpPr>
        <p:grpSpPr>
          <a:xfrm>
            <a:off x="591409" y="4204425"/>
            <a:ext cx="4155558" cy="523220"/>
            <a:chOff x="7061202" y="3579030"/>
            <a:chExt cx="4155558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3B9BE7-5886-CB57-7DFC-3ECE40859986}"/>
                </a:ext>
              </a:extLst>
            </p:cNvPr>
            <p:cNvSpPr txBox="1"/>
            <p:nvPr/>
          </p:nvSpPr>
          <p:spPr>
            <a:xfrm>
              <a:off x="7061202" y="3579030"/>
              <a:ext cx="4155558" cy="523220"/>
            </a:xfrm>
            <a:prstGeom prst="rect">
              <a:avLst/>
            </a:prstGeom>
            <a:solidFill>
              <a:srgbClr val="B12AD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   Ascent</a:t>
              </a:r>
            </a:p>
          </p:txBody>
        </p:sp>
        <p:pic>
          <p:nvPicPr>
            <p:cNvPr id="7" name="Graphic 6" descr="Hike with solid fill">
              <a:extLst>
                <a:ext uri="{FF2B5EF4-FFF2-40B4-BE49-F238E27FC236}">
                  <a16:creationId xmlns:a16="http://schemas.microsoft.com/office/drawing/2014/main" id="{D84A7F16-803B-BC95-CA4B-856AE8A7B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45415" y="3589797"/>
              <a:ext cx="501685" cy="501685"/>
            </a:xfrm>
            <a:prstGeom prst="rect">
              <a:avLst/>
            </a:prstGeom>
          </p:spPr>
        </p:pic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295ED03-1FE6-E315-191E-5FB5AF1AD20C}"/>
              </a:ext>
            </a:extLst>
          </p:cNvPr>
          <p:cNvSpPr txBox="1">
            <a:spLocks/>
          </p:cNvSpPr>
          <p:nvPr/>
        </p:nvSpPr>
        <p:spPr>
          <a:xfrm>
            <a:off x="591408" y="2178553"/>
            <a:ext cx="7769819" cy="2422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Automatic with a CURC account.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~couple thousand SUs in </a:t>
            </a:r>
            <a:r>
              <a:rPr lang="en-US" sz="3200" b="1" dirty="0" err="1">
                <a:latin typeface="+mn-lt"/>
              </a:rPr>
              <a:t>ucb</a:t>
            </a:r>
            <a:r>
              <a:rPr lang="en-US" sz="3200" b="1" dirty="0">
                <a:latin typeface="+mn-lt"/>
              </a:rPr>
              <a:t>-general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Does not expire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3" name="TextBox 12" descr="Trailhead. Auto-allocation tier.">
            <a:extLst>
              <a:ext uri="{FF2B5EF4-FFF2-40B4-BE49-F238E27FC236}">
                <a16:creationId xmlns:a16="http://schemas.microsoft.com/office/drawing/2014/main" id="{85E5A2AF-1502-0DA3-4290-E0EB73960998}"/>
              </a:ext>
            </a:extLst>
          </p:cNvPr>
          <p:cNvSpPr txBox="1"/>
          <p:nvPr/>
        </p:nvSpPr>
        <p:spPr>
          <a:xfrm>
            <a:off x="591409" y="1593552"/>
            <a:ext cx="4155558" cy="523220"/>
          </a:xfrm>
          <a:prstGeom prst="rect">
            <a:avLst/>
          </a:prstGeom>
          <a:solidFill>
            <a:srgbClr val="FFE79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enorite" pitchFamily="2" charset="0"/>
              </a:rPr>
              <a:t>       </a:t>
            </a:r>
            <a:r>
              <a:rPr lang="en-US" sz="2800" dirty="0">
                <a:latin typeface="Tenorite" pitchFamily="2" charset="0"/>
              </a:rPr>
              <a:t>Trailhead</a:t>
            </a:r>
          </a:p>
        </p:txBody>
      </p:sp>
      <p:pic>
        <p:nvPicPr>
          <p:cNvPr id="16" name="Content Placeholder 15" descr="Boot with solid fill">
            <a:extLst>
              <a:ext uri="{FF2B5EF4-FFF2-40B4-BE49-F238E27FC236}">
                <a16:creationId xmlns:a16="http://schemas.microsoft.com/office/drawing/2014/main" id="{3695DE21-0319-258E-22C4-7B7E8FB15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91300" y="1527361"/>
            <a:ext cx="670328" cy="6703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4A3E19-0A4A-592B-FA1E-47AE02287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Alpine Allocation Tiers (CU Boulder)</a:t>
            </a:r>
          </a:p>
        </p:txBody>
      </p:sp>
    </p:spTree>
    <p:extLst>
      <p:ext uri="{BB962C8B-B14F-4D97-AF65-F5344CB8AC3E}">
        <p14:creationId xmlns:p14="http://schemas.microsoft.com/office/powerpoint/2010/main" val="23461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F1179AF-54DF-1941-470B-9A4FB74AE99A}"/>
              </a:ext>
            </a:extLst>
          </p:cNvPr>
          <p:cNvSpPr txBox="1"/>
          <p:nvPr/>
        </p:nvSpPr>
        <p:spPr>
          <a:xfrm>
            <a:off x="6028690" y="2148510"/>
            <a:ext cx="496724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>
              <a:solidFill>
                <a:schemeClr val="bg1"/>
              </a:solidFill>
              <a:latin typeface="Tenorite" pitchFamily="2" charset="0"/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enorite" pitchFamily="2" charset="0"/>
              </a:rPr>
              <a:t>Size- 350,000 SUs over 12 months, limit of 1,400,000 SUs per research group/PI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enorite" pitchFamily="2" charset="0"/>
              </a:rPr>
              <a:t>Required info- Complete Ascent Allocation application form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enorite" pitchFamily="2" charset="0"/>
              </a:rPr>
              <a:t>Approval process- quick, no review by allocations committee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enorite" pitchFamily="2" charset="0"/>
              </a:rPr>
              <a:t>Renewal- annual, complete renewal form</a:t>
            </a:r>
          </a:p>
          <a:p>
            <a:endParaRPr lang="en-US" dirty="0">
              <a:solidFill>
                <a:schemeClr val="bg1"/>
              </a:solidFill>
              <a:latin typeface="Tenorite" pitchFamily="2" charset="0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B6EC6A1A-06F8-85EE-0CFC-FDDF9A97E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442366" y="1417092"/>
            <a:ext cx="5369420" cy="4339650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1253289-9994-BF02-E271-DD3D85067D81}"/>
              </a:ext>
            </a:extLst>
          </p:cNvPr>
          <p:cNvSpPr/>
          <p:nvPr/>
        </p:nvSpPr>
        <p:spPr>
          <a:xfrm>
            <a:off x="7049296" y="1571328"/>
            <a:ext cx="4155558" cy="583894"/>
          </a:xfrm>
          <a:prstGeom prst="rect">
            <a:avLst/>
          </a:prstGeom>
          <a:solidFill>
            <a:srgbClr val="B12ADE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Peak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BEE14F-19C1-DA89-B147-5691233C024E}"/>
              </a:ext>
            </a:extLst>
          </p:cNvPr>
          <p:cNvSpPr txBox="1"/>
          <p:nvPr/>
        </p:nvSpPr>
        <p:spPr>
          <a:xfrm>
            <a:off x="6643450" y="2320942"/>
            <a:ext cx="4967249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Up to 6,000,000 SUs over 12 months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Detailed review of past jobs 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Renewal must justify size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6D31DBD-DDC4-D0E5-6E96-9B583F83D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80216" y="1417092"/>
            <a:ext cx="5369420" cy="433965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8A7F8F-D456-6BC6-6DFD-E618FB848DEC}"/>
              </a:ext>
            </a:extLst>
          </p:cNvPr>
          <p:cNvSpPr/>
          <p:nvPr/>
        </p:nvSpPr>
        <p:spPr>
          <a:xfrm>
            <a:off x="987146" y="1571328"/>
            <a:ext cx="4155558" cy="583894"/>
          </a:xfrm>
          <a:prstGeom prst="rect">
            <a:avLst/>
          </a:prstGeom>
          <a:solidFill>
            <a:srgbClr val="B12ADE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Ascent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84138-3A09-2B9A-B20D-6B36D093AF0E}"/>
              </a:ext>
            </a:extLst>
          </p:cNvPr>
          <p:cNvSpPr txBox="1"/>
          <p:nvPr/>
        </p:nvSpPr>
        <p:spPr>
          <a:xfrm>
            <a:off x="480757" y="2270905"/>
            <a:ext cx="5339018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1" dirty="0">
              <a:solidFill>
                <a:sysClr val="windowText" lastClr="000000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ysClr val="windowText" lastClr="000000"/>
                </a:solidFill>
              </a:rPr>
              <a:t>350,000* SUs over 12 months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ysClr val="windowText" lastClr="000000"/>
                </a:solidFill>
              </a:rPr>
              <a:t>Quick approval process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ysClr val="windowText" lastClr="000000"/>
                </a:solidFill>
              </a:rPr>
              <a:t>Easy to renew each year</a:t>
            </a:r>
          </a:p>
          <a:p>
            <a:endParaRPr lang="en-US" sz="2800" dirty="0">
              <a:solidFill>
                <a:sysClr val="windowText" lastClr="000000"/>
              </a:solidFill>
            </a:endParaRPr>
          </a:p>
        </p:txBody>
      </p:sp>
      <p:pic>
        <p:nvPicPr>
          <p:cNvPr id="35" name="Graphic 34" descr="Hike with solid fill">
            <a:extLst>
              <a:ext uri="{FF2B5EF4-FFF2-40B4-BE49-F238E27FC236}">
                <a16:creationId xmlns:a16="http://schemas.microsoft.com/office/drawing/2014/main" id="{3A948A81-01CC-6104-1365-19D9D4E64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9608" y="1595321"/>
            <a:ext cx="501685" cy="501685"/>
          </a:xfrm>
          <a:prstGeom prst="rect">
            <a:avLst/>
          </a:prstGeom>
        </p:spPr>
      </p:pic>
      <p:pic>
        <p:nvPicPr>
          <p:cNvPr id="47" name="Graphic 46" descr="Mountains with solid fill">
            <a:extLst>
              <a:ext uri="{FF2B5EF4-FFF2-40B4-BE49-F238E27FC236}">
                <a16:creationId xmlns:a16="http://schemas.microsoft.com/office/drawing/2014/main" id="{3F362136-2C43-31F5-3765-F3635DE28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3318" y="1522772"/>
            <a:ext cx="646782" cy="6467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AA2CBA-4B43-9580-E8F2-C8EC3037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Ascent vs Peak Allocations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A6A58C-5A9B-ECD6-4BEB-20DCBCC66A2A}"/>
              </a:ext>
            </a:extLst>
          </p:cNvPr>
          <p:cNvSpPr txBox="1"/>
          <p:nvPr/>
        </p:nvSpPr>
        <p:spPr>
          <a:xfrm>
            <a:off x="1235367" y="5256242"/>
            <a:ext cx="343068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ea typeface="微软雅黑"/>
                <a:cs typeface="Posterama" panose="020B0504020200020000" pitchFamily="34" charset="0"/>
              </a:rPr>
              <a:t>* Max 1.6M per Research Group</a:t>
            </a:r>
          </a:p>
        </p:txBody>
      </p:sp>
      <p:sp>
        <p:nvSpPr>
          <p:cNvPr id="6" name="Google Shape;97;p14">
            <a:extLst>
              <a:ext uri="{FF2B5EF4-FFF2-40B4-BE49-F238E27FC236}">
                <a16:creationId xmlns:a16="http://schemas.microsoft.com/office/drawing/2014/main" id="{97D7A803-EB47-74BE-9BBA-060EC9E6B8C8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78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 descr="Ascent tiered allocation features.">
            <a:extLst>
              <a:ext uri="{FF2B5EF4-FFF2-40B4-BE49-F238E27FC236}">
                <a16:creationId xmlns:a16="http://schemas.microsoft.com/office/drawing/2014/main" id="{7DF06C4F-7B14-2EBC-32C1-D82295283E44}"/>
              </a:ext>
            </a:extLst>
          </p:cNvPr>
          <p:cNvGrpSpPr/>
          <p:nvPr/>
        </p:nvGrpSpPr>
        <p:grpSpPr>
          <a:xfrm>
            <a:off x="3411290" y="1477865"/>
            <a:ext cx="5369420" cy="4339650"/>
            <a:chOff x="380216" y="1520328"/>
            <a:chExt cx="5369420" cy="433965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9933651-0F18-3125-273E-BD7DF362E82B}"/>
                </a:ext>
              </a:extLst>
            </p:cNvPr>
            <p:cNvGrpSpPr/>
            <p:nvPr/>
          </p:nvGrpSpPr>
          <p:grpSpPr>
            <a:xfrm>
              <a:off x="380216" y="1520328"/>
              <a:ext cx="5369420" cy="4339650"/>
              <a:chOff x="380216" y="1520328"/>
              <a:chExt cx="3658384" cy="4339650"/>
            </a:xfrm>
            <a:solidFill>
              <a:srgbClr val="B12ADE"/>
            </a:solidFill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C6D31DBD-DDC4-D0E5-6E96-9B583F83D0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0216" y="1520328"/>
                <a:ext cx="3658384" cy="433965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98A7F8F-D456-6BC6-6DFD-E618FB848DEC}"/>
                  </a:ext>
                </a:extLst>
              </p:cNvPr>
              <p:cNvSpPr/>
              <p:nvPr/>
            </p:nvSpPr>
            <p:spPr>
              <a:xfrm>
                <a:off x="793740" y="1674564"/>
                <a:ext cx="2831335" cy="58389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Ascent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984138-3A09-2B9A-B20D-6B36D093AF0E}"/>
                </a:ext>
              </a:extLst>
            </p:cNvPr>
            <p:cNvSpPr txBox="1"/>
            <p:nvPr/>
          </p:nvSpPr>
          <p:spPr>
            <a:xfrm>
              <a:off x="480756" y="2287002"/>
              <a:ext cx="5268879" cy="227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i="1" dirty="0">
                <a:solidFill>
                  <a:sysClr val="windowText" lastClr="000000"/>
                </a:solidFill>
              </a:endParaRPr>
            </a:p>
            <a:p>
              <a:pPr marL="342900" indent="-342900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ysClr val="windowText" lastClr="000000"/>
                  </a:solidFill>
                </a:rPr>
                <a:t>100,000* SUs over 12 months </a:t>
              </a:r>
            </a:p>
            <a:p>
              <a:pPr marL="342900" indent="-342900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ysClr val="windowText" lastClr="000000"/>
                  </a:solidFill>
                </a:rPr>
                <a:t>Quick approval process</a:t>
              </a:r>
            </a:p>
            <a:p>
              <a:pPr marL="342900" indent="-342900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ysClr val="windowText" lastClr="000000"/>
                  </a:solidFill>
                </a:rPr>
                <a:t>Easy to renew each year</a:t>
              </a:r>
            </a:p>
          </p:txBody>
        </p:sp>
        <p:pic>
          <p:nvPicPr>
            <p:cNvPr id="35" name="Graphic 34" descr="Hike with solid fill">
              <a:extLst>
                <a:ext uri="{FF2B5EF4-FFF2-40B4-BE49-F238E27FC236}">
                  <a16:creationId xmlns:a16="http://schemas.microsoft.com/office/drawing/2014/main" id="{3A948A81-01CC-6104-1365-19D9D4E64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8008" y="1698557"/>
              <a:ext cx="501685" cy="50168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AA2CBA-4B43-9580-E8F2-C8EC3037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375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Ascent Allocations (RMACC)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D5F19-6E8C-4F75-6B0D-45B55FFB1889}"/>
              </a:ext>
            </a:extLst>
          </p:cNvPr>
          <p:cNvSpPr txBox="1"/>
          <p:nvPr/>
        </p:nvSpPr>
        <p:spPr>
          <a:xfrm>
            <a:off x="4445124" y="5201906"/>
            <a:ext cx="346915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ea typeface="微软雅黑"/>
                <a:cs typeface="Posterama" panose="020B0504020200020000" pitchFamily="34" charset="0"/>
              </a:rPr>
              <a:t>* Max 400K per Research Group</a:t>
            </a:r>
          </a:p>
        </p:txBody>
      </p:sp>
      <p:sp>
        <p:nvSpPr>
          <p:cNvPr id="6" name="Google Shape;97;p14">
            <a:extLst>
              <a:ext uri="{FF2B5EF4-FFF2-40B4-BE49-F238E27FC236}">
                <a16:creationId xmlns:a16="http://schemas.microsoft.com/office/drawing/2014/main" id="{661D53CE-1567-4293-B96F-32A7E21D4810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639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25263" b="8608"/>
          <a:stretch/>
        </p:blipFill>
        <p:spPr>
          <a:xfrm>
            <a:off x="0" y="1112"/>
            <a:ext cx="12192282" cy="606717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21625" y="153436"/>
            <a:ext cx="6148749" cy="6463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tkinson Hyperlegible" pitchFamily="2" charset="0"/>
                <a:ea typeface="+mn-ea"/>
                <a:cs typeface="+mn-cs"/>
              </a:rPr>
              <a:t>Meet the User Support Team</a:t>
            </a:r>
          </a:p>
        </p:txBody>
      </p:sp>
      <p:grpSp>
        <p:nvGrpSpPr>
          <p:cNvPr id="16" name="Group 15" descr="Headshot photos of the User Support Team members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73" y="1072467"/>
            <a:ext cx="8664818" cy="4297680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715343" y="289671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4142511" y="2895228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14274" y="286857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007417" y="286857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707483" y="5401636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John </a:t>
            </a:r>
          </a:p>
          <a:p>
            <a:pPr algn="ctr"/>
            <a:r>
              <a:rPr lang="en-US" sz="1600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4139225" y="5401636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495296" y="5400138"/>
            <a:ext cx="138511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8989440" y="5400138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Ragan </a:t>
            </a:r>
          </a:p>
          <a:p>
            <a:pPr algn="ctr"/>
            <a:r>
              <a:rPr lang="en-US" sz="1600" dirty="0"/>
              <a:t>Lee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2534D10-69EC-215C-F4E5-4E27DD2E286D}"/>
              </a:ext>
            </a:extLst>
          </p:cNvPr>
          <p:cNvSpPr txBox="1">
            <a:spLocks/>
          </p:cNvSpPr>
          <p:nvPr/>
        </p:nvSpPr>
        <p:spPr>
          <a:xfrm>
            <a:off x="8229600" y="63246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8" name="Google Shape;97;p14">
            <a:extLst>
              <a:ext uri="{FF2B5EF4-FFF2-40B4-BE49-F238E27FC236}">
                <a16:creationId xmlns:a16="http://schemas.microsoft.com/office/drawing/2014/main" id="{0FECBD2D-F13A-777C-692C-18C37A4D7A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754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6E303-9994-8D79-A12D-4556F6BD6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Your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72843-1308-EBA0-542D-10FE71C2A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0368"/>
            <a:ext cx="10858500" cy="4351338"/>
          </a:xfrm>
        </p:spPr>
        <p:txBody>
          <a:bodyPr anchor="ctr">
            <a:normAutofit/>
          </a:bodyPr>
          <a:lstStyle/>
          <a:p>
            <a:pPr marL="114300" indent="0">
              <a:buNone/>
            </a:pPr>
            <a:r>
              <a:rPr lang="en-US" sz="3200" b="1" i="0" dirty="0">
                <a:effectLst/>
                <a:latin typeface="+mn-lt"/>
              </a:rPr>
              <a:t>Allocations</a:t>
            </a:r>
            <a:r>
              <a:rPr lang="en-US" sz="3200" b="0" i="0" dirty="0">
                <a:effectLst/>
                <a:latin typeface="+mn-lt"/>
              </a:rPr>
              <a:t> are referred to as accounts in </a:t>
            </a:r>
            <a:r>
              <a:rPr lang="en-US" sz="3200" b="0" i="0" dirty="0" err="1">
                <a:effectLst/>
                <a:latin typeface="+mn-lt"/>
              </a:rPr>
              <a:t>Slurm’s</a:t>
            </a:r>
            <a:r>
              <a:rPr lang="en-US" sz="3200" b="0" i="0" dirty="0">
                <a:effectLst/>
                <a:latin typeface="+mn-lt"/>
              </a:rPr>
              <a:t> documentation and are indicated by the </a:t>
            </a:r>
            <a:r>
              <a:rPr lang="en-US" sz="3200" dirty="0">
                <a:effectLst/>
                <a:latin typeface="+mn-lt"/>
              </a:rPr>
              <a:t>--account</a:t>
            </a:r>
            <a:r>
              <a:rPr lang="en-US" sz="3200" b="0" i="0" dirty="0">
                <a:effectLst/>
                <a:latin typeface="+mn-lt"/>
              </a:rPr>
              <a:t> directive:</a:t>
            </a:r>
          </a:p>
          <a:p>
            <a:endParaRPr lang="en-US" sz="3200" dirty="0"/>
          </a:p>
          <a:p>
            <a:pPr marL="114300" indent="0">
              <a:buNone/>
            </a:pP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#SBATCH --account=&lt;your allocation name&gt;</a:t>
            </a:r>
          </a:p>
          <a:p>
            <a:pPr marL="114300" indent="0">
              <a:buNone/>
            </a:pPr>
            <a:r>
              <a:rPr lang="en-US" sz="3200" dirty="0">
                <a:latin typeface="+mn-lt"/>
              </a:rPr>
              <a:t>or</a:t>
            </a:r>
            <a:r>
              <a:rPr lang="en-US" dirty="0">
                <a:latin typeface="+mn-lt"/>
              </a:rPr>
              <a:t> </a:t>
            </a:r>
          </a:p>
          <a:p>
            <a:pPr marL="114300" indent="0">
              <a:buNone/>
            </a:pPr>
            <a:r>
              <a:rPr lang="en-US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sbatch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--account &lt;your allocation name&gt; </a:t>
            </a:r>
            <a:r>
              <a:rPr lang="en-US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yourjob.sh</a:t>
            </a:r>
            <a:endParaRPr lang="en-US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Google Shape;97;p14">
            <a:extLst>
              <a:ext uri="{FF2B5EF4-FFF2-40B4-BE49-F238E27FC236}">
                <a16:creationId xmlns:a16="http://schemas.microsoft.com/office/drawing/2014/main" id="{F66C1BD0-AE67-7134-17EE-84C00F09C74E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81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2854A-EDE4-D837-2EA8-20B0FE2DB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7;p14">
            <a:extLst>
              <a:ext uri="{FF2B5EF4-FFF2-40B4-BE49-F238E27FC236}">
                <a16:creationId xmlns:a16="http://schemas.microsoft.com/office/drawing/2014/main" id="{E129D753-F79C-47C7-FF79-36BE1C3D5FDE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31</a:t>
            </a:fld>
            <a:endParaRPr lang="en-US" dirty="0"/>
          </a:p>
        </p:txBody>
      </p:sp>
      <p:pic>
        <p:nvPicPr>
          <p:cNvPr id="2" name="Picture 1" descr="XDMoD Metrics on Demand and National Science Foundation logos">
            <a:extLst>
              <a:ext uri="{FF2B5EF4-FFF2-40B4-BE49-F238E27FC236}">
                <a16:creationId xmlns:a16="http://schemas.microsoft.com/office/drawing/2014/main" id="{1C6C86D2-232B-61F7-EF92-EB7A1BC9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483" y="1408978"/>
            <a:ext cx="8491034" cy="319792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9E606A0-F71B-FE18-08CE-2FE1778FC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-1115434"/>
            <a:ext cx="10515600" cy="111543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XDMOD</a:t>
            </a:r>
          </a:p>
        </p:txBody>
      </p:sp>
    </p:spTree>
    <p:extLst>
      <p:ext uri="{BB962C8B-B14F-4D97-AF65-F5344CB8AC3E}">
        <p14:creationId xmlns:p14="http://schemas.microsoft.com/office/powerpoint/2010/main" val="1546815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1CA18-C493-0B54-CE6E-D6F00E03F3B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32</a:t>
            </a:fld>
            <a:endParaRPr lang="en-US" altLang="zh-CN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7F818F65-4804-7122-0813-8BD4DB847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pPr marL="0" indent="0">
              <a:buNone/>
            </a:pPr>
            <a:endParaRPr lang="en-US" sz="2000" dirty="0"/>
          </a:p>
          <a:p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pic>
        <p:nvPicPr>
          <p:cNvPr id="7" name="Picture 6" descr="XDMoD Metrics on Demand and National Science Foundation logos">
            <a:extLst>
              <a:ext uri="{FF2B5EF4-FFF2-40B4-BE49-F238E27FC236}">
                <a16:creationId xmlns:a16="http://schemas.microsoft.com/office/drawing/2014/main" id="{2845E9CD-8E5B-0615-C957-6DBD623F6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265" y="184987"/>
            <a:ext cx="2933700" cy="1104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3DA342-8190-02EE-24FD-D5E0EC56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XDMoD</a:t>
            </a:r>
            <a:endParaRPr lang="en-US" dirty="0"/>
          </a:p>
        </p:txBody>
      </p:sp>
      <p:pic>
        <p:nvPicPr>
          <p:cNvPr id="8" name="Picture 7" descr="A screenshot of a computer XDMod’s User Interface">
            <a:extLst>
              <a:ext uri="{FF2B5EF4-FFF2-40B4-BE49-F238E27FC236}">
                <a16:creationId xmlns:a16="http://schemas.microsoft.com/office/drawing/2014/main" id="{4F63B096-217F-2ECC-31FE-6742E83874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" r="-1" b="765"/>
          <a:stretch/>
        </p:blipFill>
        <p:spPr>
          <a:xfrm>
            <a:off x="1978925" y="1536912"/>
            <a:ext cx="7752904" cy="40381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1B47CA-751F-AC27-A274-AF3882CE93EE}"/>
              </a:ext>
            </a:extLst>
          </p:cNvPr>
          <p:cNvSpPr txBox="1"/>
          <p:nvPr/>
        </p:nvSpPr>
        <p:spPr>
          <a:xfrm>
            <a:off x="3047432" y="5637468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https://xdmod.rc.colorado.edu/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Google Shape;97;p14">
            <a:extLst>
              <a:ext uri="{FF2B5EF4-FFF2-40B4-BE49-F238E27FC236}">
                <a16:creationId xmlns:a16="http://schemas.microsoft.com/office/drawing/2014/main" id="{55A8EB70-229E-67BB-8817-07C711C52F46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59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1CA18-C493-0B54-CE6E-D6F00E03F3B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33</a:t>
            </a:fld>
            <a:endParaRPr lang="en-US" altLang="zh-CN" dirty="0"/>
          </a:p>
        </p:txBody>
      </p:sp>
      <p:pic>
        <p:nvPicPr>
          <p:cNvPr id="9" name="Picture 8" descr="XDMoD Display menu with timeseries unchecked ">
            <a:extLst>
              <a:ext uri="{FF2B5EF4-FFF2-40B4-BE49-F238E27FC236}">
                <a16:creationId xmlns:a16="http://schemas.microsoft.com/office/drawing/2014/main" id="{9B23A2CD-2DD5-702D-0999-BEA18D97B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312" y="1747611"/>
            <a:ext cx="5542446" cy="34629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797E1D-3496-68D0-66B2-55DFB190F07E}"/>
              </a:ext>
            </a:extLst>
          </p:cNvPr>
          <p:cNvSpPr txBox="1"/>
          <p:nvPr/>
        </p:nvSpPr>
        <p:spPr>
          <a:xfrm>
            <a:off x="5915294" y="5384218"/>
            <a:ext cx="5508171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Display Menu: timeseries unchecked</a:t>
            </a:r>
          </a:p>
        </p:txBody>
      </p:sp>
      <p:pic>
        <p:nvPicPr>
          <p:cNvPr id="7" name="Picture 6" descr="XDMoD Display Menu showing timeseries checked">
            <a:extLst>
              <a:ext uri="{FF2B5EF4-FFF2-40B4-BE49-F238E27FC236}">
                <a16:creationId xmlns:a16="http://schemas.microsoft.com/office/drawing/2014/main" id="{4A850AFF-7FC3-3069-242D-5E4A684FF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42" y="1747611"/>
            <a:ext cx="5596758" cy="34502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AB7A34-36FF-8007-CE76-94531D23F1CD}"/>
              </a:ext>
            </a:extLst>
          </p:cNvPr>
          <p:cNvSpPr txBox="1"/>
          <p:nvPr/>
        </p:nvSpPr>
        <p:spPr>
          <a:xfrm>
            <a:off x="587829" y="5373511"/>
            <a:ext cx="5508171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Display Menu: timeseries checked (default)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DA342-8190-02EE-24FD-D5E0EC56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XDMoD</a:t>
            </a:r>
            <a:r>
              <a:rPr lang="en-US" dirty="0"/>
              <a:t> Display Menu Defaults</a:t>
            </a:r>
          </a:p>
        </p:txBody>
      </p:sp>
      <p:sp>
        <p:nvSpPr>
          <p:cNvPr id="3" name="Google Shape;97;p14">
            <a:extLst>
              <a:ext uri="{FF2B5EF4-FFF2-40B4-BE49-F238E27FC236}">
                <a16:creationId xmlns:a16="http://schemas.microsoft.com/office/drawing/2014/main" id="{ADD7114B-E4A3-35D5-89FF-6ECF1E6470BF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013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1CA18-C493-0B54-CE6E-D6F00E03F3B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34</a:t>
            </a:fld>
            <a:endParaRPr lang="en-US" altLang="zh-CN" dirty="0"/>
          </a:p>
        </p:txBody>
      </p:sp>
      <p:pic>
        <p:nvPicPr>
          <p:cNvPr id="10" name="Picture 9" descr="XDMoD filter feature, showing Slurm allocations as PI">
            <a:extLst>
              <a:ext uri="{FF2B5EF4-FFF2-40B4-BE49-F238E27FC236}">
                <a16:creationId xmlns:a16="http://schemas.microsoft.com/office/drawing/2014/main" id="{E0EDF66D-052F-FE37-C21A-759F927D6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560" y="1647448"/>
            <a:ext cx="4663611" cy="357115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797E1D-3496-68D0-66B2-55DFB190F07E}"/>
              </a:ext>
            </a:extLst>
          </p:cNvPr>
          <p:cNvSpPr txBox="1"/>
          <p:nvPr/>
        </p:nvSpPr>
        <p:spPr>
          <a:xfrm>
            <a:off x="6518279" y="5271673"/>
            <a:ext cx="5508171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Filter and search</a:t>
            </a:r>
          </a:p>
        </p:txBody>
      </p:sp>
      <p:pic>
        <p:nvPicPr>
          <p:cNvPr id="6" name="Picture 5" descr="XDMoD Drilldown menu showing PI ">
            <a:extLst>
              <a:ext uri="{FF2B5EF4-FFF2-40B4-BE49-F238E27FC236}">
                <a16:creationId xmlns:a16="http://schemas.microsoft.com/office/drawing/2014/main" id="{C374D530-62D4-8248-B82A-281EE0E77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29" y="1788864"/>
            <a:ext cx="6071793" cy="34290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AB7A34-36FF-8007-CE76-94531D23F1CD}"/>
              </a:ext>
            </a:extLst>
          </p:cNvPr>
          <p:cNvSpPr txBox="1"/>
          <p:nvPr/>
        </p:nvSpPr>
        <p:spPr>
          <a:xfrm>
            <a:off x="587829" y="5275035"/>
            <a:ext cx="5508171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Click on a data point to see Drilldown menu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(PI = </a:t>
            </a:r>
            <a:r>
              <a:rPr lang="en-US" sz="2000" dirty="0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Slurm</a:t>
            </a: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allocation)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DA342-8190-02EE-24FD-D5E0EC56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XDMoD</a:t>
            </a:r>
            <a:r>
              <a:rPr lang="en-US" dirty="0"/>
              <a:t> Drilldown and Filter</a:t>
            </a:r>
          </a:p>
        </p:txBody>
      </p:sp>
      <p:sp>
        <p:nvSpPr>
          <p:cNvPr id="3" name="Google Shape;97;p14">
            <a:extLst>
              <a:ext uri="{FF2B5EF4-FFF2-40B4-BE49-F238E27FC236}">
                <a16:creationId xmlns:a16="http://schemas.microsoft.com/office/drawing/2014/main" id="{D11A202D-DD0E-ADFE-E9E1-2EE23C2EE9AD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200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A363D-715A-9551-07A2-3339C73CB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274955"/>
            <a:ext cx="10515600" cy="1115434"/>
          </a:xfrm>
        </p:spPr>
        <p:txBody>
          <a:bodyPr/>
          <a:lstStyle/>
          <a:p>
            <a:r>
              <a:rPr lang="en-US" dirty="0"/>
              <a:t>Feedback Survey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BB9F7-ACF5-801A-38AD-621E4C9BBEA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35</a:t>
            </a:fld>
            <a:endParaRPr lang="en-US" altLang="zh-CN" dirty="0"/>
          </a:p>
        </p:txBody>
      </p:sp>
      <p:pic>
        <p:nvPicPr>
          <p:cNvPr id="9" name="Picture 8" descr="A qr code for the closing survey: &#10;http://tinyurl.com/curc-survey18&#10;">
            <a:extLst>
              <a:ext uri="{FF2B5EF4-FFF2-40B4-BE49-F238E27FC236}">
                <a16:creationId xmlns:a16="http://schemas.microsoft.com/office/drawing/2014/main" id="{7F2AC49A-902D-1094-C3A4-AF494E1B4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29" y="1600200"/>
            <a:ext cx="3657600" cy="3657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4BE562-C634-5F16-5264-E15A17D48F3A}"/>
              </a:ext>
            </a:extLst>
          </p:cNvPr>
          <p:cNvSpPr txBox="1"/>
          <p:nvPr/>
        </p:nvSpPr>
        <p:spPr>
          <a:xfrm>
            <a:off x="3048000" y="5051503"/>
            <a:ext cx="6096000" cy="832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28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lang="en-US" sz="280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2" name="Google Shape;97;p14">
            <a:extLst>
              <a:ext uri="{FF2B5EF4-FFF2-40B4-BE49-F238E27FC236}">
                <a16:creationId xmlns:a16="http://schemas.microsoft.com/office/drawing/2014/main" id="{952BCD78-D94B-FA47-266D-B63517F07B19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633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337C-D69C-B4A1-BD64-0DBF40309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0DE3205-7CAF-614B-04EE-795134EC2848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</a:rPr>
              <a:t>Calculate your resource usage/consumption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</a:rPr>
              <a:t>View average wait times in the CURC queues </a:t>
            </a:r>
            <a:endParaRPr lang="en-US" sz="3200" dirty="0"/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</a:rPr>
              <a:t>Find your relative "priority” 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</a:rPr>
              <a:t>Check the efficiency of your research workflows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7E4113-4BD9-6DFA-1325-CD04966BBDE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sp>
        <p:nvSpPr>
          <p:cNvPr id="7" name="Google Shape;97;p14">
            <a:extLst>
              <a:ext uri="{FF2B5EF4-FFF2-40B4-BE49-F238E27FC236}">
                <a16:creationId xmlns:a16="http://schemas.microsoft.com/office/drawing/2014/main" id="{CCCF535E-F2E8-13D6-D04F-6B948EE9E272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09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3BD19-8341-FE71-41B2-FB5FFC002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3C710-A345-4173-B8B9-B6C3CD3A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723E5-3430-99AB-50EF-5B9F5F173EF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sp>
        <p:nvSpPr>
          <p:cNvPr id="6" name="Google Shape;97;p14">
            <a:extLst>
              <a:ext uri="{FF2B5EF4-FFF2-40B4-BE49-F238E27FC236}">
                <a16:creationId xmlns:a16="http://schemas.microsoft.com/office/drawing/2014/main" id="{275F4549-1FF4-3F57-7679-E950B758ED9F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5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AE8E643-5B37-FB0C-7112-048628509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72350" y="1828800"/>
            <a:ext cx="3200400" cy="320040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ECE6907-3318-0D28-A9D3-C8477BC86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92034" y="1828800"/>
            <a:ext cx="3200400" cy="320040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E1EDA-8D3B-CCA5-A5AC-F77FB2C075E9}"/>
              </a:ext>
            </a:extLst>
          </p:cNvPr>
          <p:cNvSpPr txBox="1"/>
          <p:nvPr/>
        </p:nvSpPr>
        <p:spPr>
          <a:xfrm>
            <a:off x="3611100" y="1910687"/>
            <a:ext cx="522900" cy="101566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60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1</a:t>
            </a:r>
            <a:endParaRPr lang="en-US" sz="2800" b="1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BF2CA-2633-ED34-98B6-58A520B0CA3C}"/>
              </a:ext>
            </a:extLst>
          </p:cNvPr>
          <p:cNvSpPr txBox="1"/>
          <p:nvPr/>
        </p:nvSpPr>
        <p:spPr>
          <a:xfrm>
            <a:off x="8045825" y="1910686"/>
            <a:ext cx="692818" cy="101566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60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2</a:t>
            </a:r>
            <a:endParaRPr lang="en-US" sz="2800" b="1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65CB28-DFA1-A0F5-7D55-A6582828C1EE}"/>
              </a:ext>
            </a:extLst>
          </p:cNvPr>
          <p:cNvSpPr txBox="1"/>
          <p:nvPr/>
        </p:nvSpPr>
        <p:spPr>
          <a:xfrm>
            <a:off x="2531477" y="4234218"/>
            <a:ext cx="2682145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000" dirty="0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slurmtools</a:t>
            </a:r>
            <a:endParaRPr lang="en-US" sz="40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32AE58-E6E1-9DEE-0D2C-1CCFC6B37235}"/>
              </a:ext>
            </a:extLst>
          </p:cNvPr>
          <p:cNvSpPr txBox="1"/>
          <p:nvPr/>
        </p:nvSpPr>
        <p:spPr>
          <a:xfrm>
            <a:off x="7387793" y="4234218"/>
            <a:ext cx="2008883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000" dirty="0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XDMoD</a:t>
            </a:r>
            <a:endParaRPr lang="en-US" sz="40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227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31AB8-06F1-39B9-FB62-44512D4A5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7B787-9AA0-5C48-4A45-C53FFD19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EB97D-1ED9-538F-B36D-2426EF015BB3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sp>
        <p:nvSpPr>
          <p:cNvPr id="6" name="Google Shape;97;p14">
            <a:extLst>
              <a:ext uri="{FF2B5EF4-FFF2-40B4-BE49-F238E27FC236}">
                <a16:creationId xmlns:a16="http://schemas.microsoft.com/office/drawing/2014/main" id="{EAA3C250-9947-42E4-6236-FA120F70D052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6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ABA01C1-2CA6-D7CF-F358-8CCF4488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72350" y="1828800"/>
            <a:ext cx="3200400" cy="320040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0CC0381-C672-3196-097B-97BF1FE38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92034" y="1828800"/>
            <a:ext cx="3200400" cy="320040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FD7266-526E-7CE6-C9AC-BF110312544C}"/>
              </a:ext>
            </a:extLst>
          </p:cNvPr>
          <p:cNvSpPr txBox="1"/>
          <p:nvPr/>
        </p:nvSpPr>
        <p:spPr>
          <a:xfrm>
            <a:off x="3611100" y="1910687"/>
            <a:ext cx="522900" cy="101566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60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1</a:t>
            </a:r>
            <a:endParaRPr lang="en-US" sz="2800" b="1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6CE70E-995D-AF8E-4EB3-0E32B6BC8F68}"/>
              </a:ext>
            </a:extLst>
          </p:cNvPr>
          <p:cNvSpPr txBox="1"/>
          <p:nvPr/>
        </p:nvSpPr>
        <p:spPr>
          <a:xfrm>
            <a:off x="8045825" y="1910686"/>
            <a:ext cx="692818" cy="101566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60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2</a:t>
            </a:r>
            <a:endParaRPr lang="en-US" sz="2800" b="1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445FF-B347-04C1-1B86-4EF695C6304D}"/>
              </a:ext>
            </a:extLst>
          </p:cNvPr>
          <p:cNvSpPr txBox="1"/>
          <p:nvPr/>
        </p:nvSpPr>
        <p:spPr>
          <a:xfrm>
            <a:off x="2531477" y="4234218"/>
            <a:ext cx="2682145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000" dirty="0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slurmtools</a:t>
            </a:r>
            <a:endParaRPr lang="en-US" sz="40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BB7FD-268C-B0AB-0B53-CDB85BC23AC2}"/>
              </a:ext>
            </a:extLst>
          </p:cNvPr>
          <p:cNvSpPr txBox="1"/>
          <p:nvPr/>
        </p:nvSpPr>
        <p:spPr>
          <a:xfrm>
            <a:off x="7387793" y="4234218"/>
            <a:ext cx="2008883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000" dirty="0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XDMoD</a:t>
            </a:r>
            <a:endParaRPr lang="en-US" sz="40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9" name="Graphic 8" descr="Programmer female with solid fill">
            <a:extLst>
              <a:ext uri="{FF2B5EF4-FFF2-40B4-BE49-F238E27FC236}">
                <a16:creationId xmlns:a16="http://schemas.microsoft.com/office/drawing/2014/main" id="{B122AA62-EE6D-6225-F91E-FB89FD804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1029" y="2771178"/>
            <a:ext cx="1463040" cy="1463040"/>
          </a:xfrm>
          <a:prstGeom prst="rect">
            <a:avLst/>
          </a:prstGeom>
        </p:spPr>
      </p:pic>
      <p:grpSp>
        <p:nvGrpSpPr>
          <p:cNvPr id="14" name="Group 13" descr="An icon representing multiple servers.">
            <a:extLst>
              <a:ext uri="{FF2B5EF4-FFF2-40B4-BE49-F238E27FC236}">
                <a16:creationId xmlns:a16="http://schemas.microsoft.com/office/drawing/2014/main" id="{AE77A43E-489B-7F64-FBAB-877FF2C09756}"/>
              </a:ext>
            </a:extLst>
          </p:cNvPr>
          <p:cNvGrpSpPr/>
          <p:nvPr/>
        </p:nvGrpSpPr>
        <p:grpSpPr>
          <a:xfrm>
            <a:off x="7394898" y="2892311"/>
            <a:ext cx="1994672" cy="1220773"/>
            <a:chOff x="838200" y="2198126"/>
            <a:chExt cx="1994672" cy="1046573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EAD3F-AF97-A880-27FA-50B9EE18CE9A}"/>
                </a:ext>
              </a:extLst>
            </p:cNvPr>
            <p:cNvSpPr/>
            <p:nvPr/>
          </p:nvSpPr>
          <p:spPr>
            <a:xfrm>
              <a:off x="838200" y="2198128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E9D5EA4-C473-D7E8-DF5E-2502D44E30BC}"/>
                </a:ext>
              </a:extLst>
            </p:cNvPr>
            <p:cNvSpPr/>
            <p:nvPr/>
          </p:nvSpPr>
          <p:spPr>
            <a:xfrm>
              <a:off x="1575266" y="2198127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3D7CEF2-D9B7-BED9-EAD4-DBDD205817A6}"/>
                </a:ext>
              </a:extLst>
            </p:cNvPr>
            <p:cNvSpPr/>
            <p:nvPr/>
          </p:nvSpPr>
          <p:spPr>
            <a:xfrm>
              <a:off x="2312332" y="2198126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DF028EC-131D-7568-2DDD-05B85143B928}"/>
                </a:ext>
              </a:extLst>
            </p:cNvPr>
            <p:cNvSpPr/>
            <p:nvPr/>
          </p:nvSpPr>
          <p:spPr>
            <a:xfrm>
              <a:off x="1121609" y="2746249"/>
              <a:ext cx="1463888" cy="1542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593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descr="suuser">
            <a:extLst>
              <a:ext uri="{FF2B5EF4-FFF2-40B4-BE49-F238E27FC236}">
                <a16:creationId xmlns:a16="http://schemas.microsoft.com/office/drawing/2014/main" id="{E0F1FCBA-5B04-0AB0-9F60-05FEC991E3FF}"/>
              </a:ext>
            </a:extLst>
          </p:cNvPr>
          <p:cNvGrpSpPr>
            <a:grpSpLocks noChangeAspect="1"/>
          </p:cNvGrpSpPr>
          <p:nvPr/>
        </p:nvGrpSpPr>
        <p:grpSpPr>
          <a:xfrm>
            <a:off x="8104832" y="4009875"/>
            <a:ext cx="1920240" cy="1677319"/>
            <a:chOff x="6749142" y="1850570"/>
            <a:chExt cx="1807029" cy="1578429"/>
          </a:xfrm>
        </p:grpSpPr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3C7A40FC-636A-120D-81A9-5B4EE11B0E17}"/>
                </a:ext>
              </a:extLst>
            </p:cNvPr>
            <p:cNvSpPr/>
            <p:nvPr/>
          </p:nvSpPr>
          <p:spPr>
            <a:xfrm>
              <a:off x="6749142" y="1850570"/>
              <a:ext cx="1807029" cy="1578429"/>
            </a:xfrm>
            <a:prstGeom prst="hexagon">
              <a:avLst/>
            </a:prstGeom>
            <a:solidFill>
              <a:srgbClr val="FABE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22081C-9D73-846D-6D02-1D48AC91A533}"/>
                </a:ext>
              </a:extLst>
            </p:cNvPr>
            <p:cNvSpPr txBox="1"/>
            <p:nvPr/>
          </p:nvSpPr>
          <p:spPr>
            <a:xfrm>
              <a:off x="6890656" y="2416805"/>
              <a:ext cx="1524000" cy="43444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rPr>
                <a:t>levelfs</a:t>
              </a:r>
              <a:endPara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endParaRPr>
            </a:p>
          </p:txBody>
        </p:sp>
      </p:grpSp>
      <p:grpSp>
        <p:nvGrpSpPr>
          <p:cNvPr id="13" name="Group 12" descr="suuser">
            <a:extLst>
              <a:ext uri="{FF2B5EF4-FFF2-40B4-BE49-F238E27FC236}">
                <a16:creationId xmlns:a16="http://schemas.microsoft.com/office/drawing/2014/main" id="{A78F85BA-34CC-B12C-EA30-9C91AC53ABB7}"/>
              </a:ext>
            </a:extLst>
          </p:cNvPr>
          <p:cNvGrpSpPr>
            <a:grpSpLocks noChangeAspect="1"/>
          </p:cNvGrpSpPr>
          <p:nvPr/>
        </p:nvGrpSpPr>
        <p:grpSpPr>
          <a:xfrm>
            <a:off x="8104832" y="400671"/>
            <a:ext cx="1920240" cy="1677319"/>
            <a:chOff x="6749142" y="1850570"/>
            <a:chExt cx="1807029" cy="1578429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8CE4B6EE-01B7-142A-07CC-D5B5919BBE24}"/>
                </a:ext>
              </a:extLst>
            </p:cNvPr>
            <p:cNvSpPr/>
            <p:nvPr/>
          </p:nvSpPr>
          <p:spPr>
            <a:xfrm>
              <a:off x="6749142" y="1850570"/>
              <a:ext cx="1807029" cy="1578429"/>
            </a:xfrm>
            <a:prstGeom prst="hexagon">
              <a:avLst/>
            </a:prstGeom>
            <a:solidFill>
              <a:srgbClr val="FABE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A7637F-CCAB-A728-1867-7BCB889545F3}"/>
                </a:ext>
              </a:extLst>
            </p:cNvPr>
            <p:cNvSpPr txBox="1"/>
            <p:nvPr/>
          </p:nvSpPr>
          <p:spPr>
            <a:xfrm>
              <a:off x="6890656" y="2416805"/>
              <a:ext cx="1524000" cy="43444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2400" dirty="0" err="1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rPr>
                <a:t>jobstats</a:t>
              </a:r>
              <a:endPara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endParaRPr>
            </a:p>
          </p:txBody>
        </p:sp>
      </p:grpSp>
      <p:grpSp>
        <p:nvGrpSpPr>
          <p:cNvPr id="19" name="Group 18" descr="suuser">
            <a:extLst>
              <a:ext uri="{FF2B5EF4-FFF2-40B4-BE49-F238E27FC236}">
                <a16:creationId xmlns:a16="http://schemas.microsoft.com/office/drawing/2014/main" id="{3CFBE9E2-B648-DD32-64BF-FEDDFADEE1BA}"/>
              </a:ext>
            </a:extLst>
          </p:cNvPr>
          <p:cNvGrpSpPr>
            <a:grpSpLocks noChangeAspect="1"/>
          </p:cNvGrpSpPr>
          <p:nvPr/>
        </p:nvGrpSpPr>
        <p:grpSpPr>
          <a:xfrm>
            <a:off x="9715693" y="3122437"/>
            <a:ext cx="1920240" cy="1677319"/>
            <a:chOff x="6749142" y="1850570"/>
            <a:chExt cx="1807029" cy="1578429"/>
          </a:xfrm>
        </p:grpSpPr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D15C742F-41AD-3A2D-0144-A391D7A1A60A}"/>
                </a:ext>
              </a:extLst>
            </p:cNvPr>
            <p:cNvSpPr/>
            <p:nvPr/>
          </p:nvSpPr>
          <p:spPr>
            <a:xfrm>
              <a:off x="6749142" y="1850570"/>
              <a:ext cx="1807029" cy="1578429"/>
            </a:xfrm>
            <a:prstGeom prst="hexagon">
              <a:avLst/>
            </a:prstGeom>
            <a:solidFill>
              <a:srgbClr val="FABE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F4EB0F-2DD6-E222-DB19-BAAF89A8654E}"/>
                </a:ext>
              </a:extLst>
            </p:cNvPr>
            <p:cNvSpPr txBox="1"/>
            <p:nvPr/>
          </p:nvSpPr>
          <p:spPr>
            <a:xfrm>
              <a:off x="6890656" y="2416805"/>
              <a:ext cx="1524000" cy="43444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2400" dirty="0" err="1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rPr>
                <a:t>suuser</a:t>
              </a:r>
              <a:endPara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endParaRPr>
            </a:p>
          </p:txBody>
        </p:sp>
      </p:grpSp>
      <p:grpSp>
        <p:nvGrpSpPr>
          <p:cNvPr id="16" name="Group 15" descr="suuser">
            <a:extLst>
              <a:ext uri="{FF2B5EF4-FFF2-40B4-BE49-F238E27FC236}">
                <a16:creationId xmlns:a16="http://schemas.microsoft.com/office/drawing/2014/main" id="{2D7A1244-C295-15E1-63CE-5E1708656DC9}"/>
              </a:ext>
            </a:extLst>
          </p:cNvPr>
          <p:cNvGrpSpPr>
            <a:grpSpLocks noChangeAspect="1"/>
          </p:cNvGrpSpPr>
          <p:nvPr/>
        </p:nvGrpSpPr>
        <p:grpSpPr>
          <a:xfrm>
            <a:off x="6493971" y="1318406"/>
            <a:ext cx="1920240" cy="1677319"/>
            <a:chOff x="6749142" y="1850570"/>
            <a:chExt cx="1807029" cy="1578429"/>
          </a:xfrm>
        </p:grpSpPr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833E4A08-8BEA-6B87-2589-1E7FF51407BC}"/>
                </a:ext>
              </a:extLst>
            </p:cNvPr>
            <p:cNvSpPr/>
            <p:nvPr/>
          </p:nvSpPr>
          <p:spPr>
            <a:xfrm>
              <a:off x="6749142" y="1850570"/>
              <a:ext cx="1807029" cy="1578429"/>
            </a:xfrm>
            <a:prstGeom prst="hexagon">
              <a:avLst/>
            </a:prstGeom>
            <a:solidFill>
              <a:srgbClr val="FABE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F31B84-E10B-B12E-0A8D-814032A79C09}"/>
                </a:ext>
              </a:extLst>
            </p:cNvPr>
            <p:cNvSpPr txBox="1"/>
            <p:nvPr/>
          </p:nvSpPr>
          <p:spPr>
            <a:xfrm>
              <a:off x="6890656" y="2416805"/>
              <a:ext cx="1524000" cy="43444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2400" dirty="0" err="1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rPr>
                <a:t>seff</a:t>
              </a:r>
              <a:endPara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endParaRPr>
            </a:p>
          </p:txBody>
        </p:sp>
      </p:grpSp>
      <p:grpSp>
        <p:nvGrpSpPr>
          <p:cNvPr id="25" name="Group 24" descr="suuser">
            <a:extLst>
              <a:ext uri="{FF2B5EF4-FFF2-40B4-BE49-F238E27FC236}">
                <a16:creationId xmlns:a16="http://schemas.microsoft.com/office/drawing/2014/main" id="{09061236-A537-923A-DDD4-3A1E84AC521B}"/>
              </a:ext>
            </a:extLst>
          </p:cNvPr>
          <p:cNvGrpSpPr>
            <a:grpSpLocks noChangeAspect="1"/>
          </p:cNvGrpSpPr>
          <p:nvPr/>
        </p:nvGrpSpPr>
        <p:grpSpPr>
          <a:xfrm>
            <a:off x="6493971" y="3131461"/>
            <a:ext cx="1920240" cy="1677319"/>
            <a:chOff x="6749142" y="1850570"/>
            <a:chExt cx="1807029" cy="1578429"/>
          </a:xfrm>
        </p:grpSpPr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81640857-8C72-9BC8-3B7F-E65DD72FE683}"/>
                </a:ext>
              </a:extLst>
            </p:cNvPr>
            <p:cNvSpPr/>
            <p:nvPr/>
          </p:nvSpPr>
          <p:spPr>
            <a:xfrm>
              <a:off x="6749142" y="1850570"/>
              <a:ext cx="1807029" cy="1578429"/>
            </a:xfrm>
            <a:prstGeom prst="hexagon">
              <a:avLst/>
            </a:prstGeom>
            <a:solidFill>
              <a:srgbClr val="FABE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D05B85-B990-9502-6074-D82B4AFB8B3D}"/>
                </a:ext>
              </a:extLst>
            </p:cNvPr>
            <p:cNvSpPr txBox="1"/>
            <p:nvPr/>
          </p:nvSpPr>
          <p:spPr>
            <a:xfrm>
              <a:off x="6890656" y="2416805"/>
              <a:ext cx="1524000" cy="43444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2400" dirty="0" err="1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rPr>
                <a:t>seff</a:t>
              </a:r>
              <a:r>
                <a:rPr lang="en-US" sz="2400" dirty="0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rPr>
                <a:t>-array</a:t>
              </a:r>
            </a:p>
          </p:txBody>
        </p:sp>
      </p:grpSp>
      <p:grpSp>
        <p:nvGrpSpPr>
          <p:cNvPr id="9" name="Group 8" descr="suuser">
            <a:extLst>
              <a:ext uri="{FF2B5EF4-FFF2-40B4-BE49-F238E27FC236}">
                <a16:creationId xmlns:a16="http://schemas.microsoft.com/office/drawing/2014/main" id="{345DD230-50EA-BB3A-174C-80D10388CEF2}"/>
              </a:ext>
            </a:extLst>
          </p:cNvPr>
          <p:cNvGrpSpPr>
            <a:grpSpLocks noChangeAspect="1"/>
          </p:cNvGrpSpPr>
          <p:nvPr/>
        </p:nvGrpSpPr>
        <p:grpSpPr>
          <a:xfrm>
            <a:off x="9725424" y="1313302"/>
            <a:ext cx="1920240" cy="1677319"/>
            <a:chOff x="6749142" y="1850570"/>
            <a:chExt cx="1807029" cy="1578429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FBF0C766-396A-CB2D-6BAC-5BB37FC013AC}"/>
                </a:ext>
              </a:extLst>
            </p:cNvPr>
            <p:cNvSpPr/>
            <p:nvPr/>
          </p:nvSpPr>
          <p:spPr>
            <a:xfrm>
              <a:off x="6749142" y="1850570"/>
              <a:ext cx="1807029" cy="1578429"/>
            </a:xfrm>
            <a:prstGeom prst="hexagon">
              <a:avLst/>
            </a:prstGeom>
            <a:solidFill>
              <a:srgbClr val="FABE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BB3567-D984-E5A6-855B-FB84232C8CD2}"/>
                </a:ext>
              </a:extLst>
            </p:cNvPr>
            <p:cNvSpPr txBox="1"/>
            <p:nvPr/>
          </p:nvSpPr>
          <p:spPr>
            <a:xfrm>
              <a:off x="6890656" y="2416805"/>
              <a:ext cx="1524000" cy="43444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2400" dirty="0" err="1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rPr>
                <a:t>suacct</a:t>
              </a:r>
              <a:endPara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endParaRPr>
            </a:p>
          </p:txBody>
        </p:sp>
      </p:grpSp>
      <p:sp>
        <p:nvSpPr>
          <p:cNvPr id="6" name="Title 18">
            <a:extLst>
              <a:ext uri="{FF2B5EF4-FFF2-40B4-BE49-F238E27FC236}">
                <a16:creationId xmlns:a16="http://schemas.microsoft.com/office/drawing/2014/main" id="{1A396667-9E17-3395-92B6-B900F660F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7024" y="2561856"/>
            <a:ext cx="2766126" cy="1033715"/>
          </a:xfrm>
        </p:spPr>
        <p:txBody>
          <a:bodyPr/>
          <a:lstStyle/>
          <a:p>
            <a:pPr algn="ctr"/>
            <a:r>
              <a:rPr lang="en-US" altLang="zh-CN" sz="2800" b="0" dirty="0">
                <a:latin typeface="+mn-lt"/>
              </a:rPr>
              <a:t>Available </a:t>
            </a:r>
            <a:br>
              <a:rPr lang="en-US" altLang="zh-CN" sz="2800" b="0" dirty="0">
                <a:latin typeface="+mn-lt"/>
              </a:rPr>
            </a:br>
            <a:r>
              <a:rPr lang="en-US" altLang="zh-CN" sz="2800" b="0" dirty="0">
                <a:latin typeface="+mn-lt"/>
              </a:rPr>
              <a:t>commands</a:t>
            </a:r>
            <a:endParaRPr lang="en-US" sz="2800" b="0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C653D6-5E79-BD7B-6118-6DA8D5DCE1C4}"/>
              </a:ext>
            </a:extLst>
          </p:cNvPr>
          <p:cNvSpPr txBox="1"/>
          <p:nvPr/>
        </p:nvSpPr>
        <p:spPr>
          <a:xfrm>
            <a:off x="634441" y="3607690"/>
            <a:ext cx="5228246" cy="17851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$ module load 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slurmtools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B2BCC-5E4A-0806-D9F2-55C540E42E61}"/>
              </a:ext>
            </a:extLst>
          </p:cNvPr>
          <p:cNvSpPr txBox="1"/>
          <p:nvPr/>
        </p:nvSpPr>
        <p:spPr>
          <a:xfrm>
            <a:off x="603066" y="1950199"/>
            <a:ext cx="5259621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200" b="0" i="0" dirty="0">
                <a:effectLst/>
              </a:rPr>
              <a:t>A module that loads a collection of functions to assess recent usage statistics</a:t>
            </a:r>
            <a:endParaRPr lang="en-US" sz="3200" dirty="0"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DA342-8190-02EE-24FD-D5E0EC56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slurmtools</a:t>
            </a:r>
            <a:r>
              <a:rPr lang="en-US" dirty="0"/>
              <a:t> Module</a:t>
            </a:r>
          </a:p>
        </p:txBody>
      </p:sp>
      <p:sp>
        <p:nvSpPr>
          <p:cNvPr id="3" name="Google Shape;97;p14">
            <a:extLst>
              <a:ext uri="{FF2B5EF4-FFF2-40B4-BE49-F238E27FC236}">
                <a16:creationId xmlns:a16="http://schemas.microsoft.com/office/drawing/2014/main" id="{A909678E-A5BC-0E3A-093B-891734B73ADE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342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8E116-BB47-3F44-72BB-C38514D49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 descr="A list of the slurm tools, listed clockwise from the top: jobstats, suacct, suuser, levelfs, seff-array, and seff.">
            <a:extLst>
              <a:ext uri="{FF2B5EF4-FFF2-40B4-BE49-F238E27FC236}">
                <a16:creationId xmlns:a16="http://schemas.microsoft.com/office/drawing/2014/main" id="{0393B19A-0BBB-D97F-CEDE-A75871974478}"/>
              </a:ext>
            </a:extLst>
          </p:cNvPr>
          <p:cNvGrpSpPr/>
          <p:nvPr/>
        </p:nvGrpSpPr>
        <p:grpSpPr>
          <a:xfrm>
            <a:off x="3579782" y="455600"/>
            <a:ext cx="5151693" cy="5260977"/>
            <a:chOff x="3525019" y="400092"/>
            <a:chExt cx="5151693" cy="526097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DFE8BA9-33B1-1F83-F948-D345B4978782}"/>
                </a:ext>
              </a:extLst>
            </p:cNvPr>
            <p:cNvGrpSpPr/>
            <p:nvPr/>
          </p:nvGrpSpPr>
          <p:grpSpPr>
            <a:xfrm>
              <a:off x="5135880" y="3983750"/>
              <a:ext cx="1920240" cy="1677319"/>
              <a:chOff x="5135880" y="3983750"/>
              <a:chExt cx="1920240" cy="1677319"/>
            </a:xfrm>
          </p:grpSpPr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7293C12A-BEA8-0F61-E90E-4887222183FF}"/>
                  </a:ext>
                </a:extLst>
              </p:cNvPr>
              <p:cNvSpPr/>
              <p:nvPr/>
            </p:nvSpPr>
            <p:spPr>
              <a:xfrm>
                <a:off x="5135880" y="3983750"/>
                <a:ext cx="1920240" cy="1677319"/>
              </a:xfrm>
              <a:prstGeom prst="hexagon">
                <a:avLst/>
              </a:prstGeom>
              <a:solidFill>
                <a:srgbClr val="FABE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B139BE-BAF0-E569-84AA-5D7E1FB7F8CD}"/>
                  </a:ext>
                </a:extLst>
              </p:cNvPr>
              <p:cNvSpPr txBox="1"/>
              <p:nvPr/>
            </p:nvSpPr>
            <p:spPr>
              <a:xfrm>
                <a:off x="5286260" y="4585460"/>
                <a:ext cx="1619479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en-US" sz="2400" dirty="0" err="1">
                    <a:latin typeface="Posterama" panose="020B0504020200020000" pitchFamily="34" charset="0"/>
                    <a:ea typeface="微软雅黑"/>
                    <a:cs typeface="Posterama" panose="020B0504020200020000" pitchFamily="34" charset="0"/>
                  </a:rPr>
                  <a:t>levelfs</a:t>
                </a:r>
                <a:endParaRPr lang="en-US" sz="2400" dirty="0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A4405E0-8639-47AC-FD7E-6325E8775BD4}"/>
                </a:ext>
              </a:extLst>
            </p:cNvPr>
            <p:cNvGrpSpPr/>
            <p:nvPr/>
          </p:nvGrpSpPr>
          <p:grpSpPr>
            <a:xfrm>
              <a:off x="5135880" y="400092"/>
              <a:ext cx="1920240" cy="1677319"/>
              <a:chOff x="5135880" y="400092"/>
              <a:chExt cx="1920240" cy="1677319"/>
            </a:xfrm>
          </p:grpSpPr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F81F7B05-3D47-4065-92D9-AF4379877FE1}"/>
                  </a:ext>
                </a:extLst>
              </p:cNvPr>
              <p:cNvSpPr/>
              <p:nvPr/>
            </p:nvSpPr>
            <p:spPr>
              <a:xfrm>
                <a:off x="5135880" y="400092"/>
                <a:ext cx="1920240" cy="1677319"/>
              </a:xfrm>
              <a:prstGeom prst="hexagon">
                <a:avLst/>
              </a:prstGeom>
              <a:solidFill>
                <a:srgbClr val="FABE79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E984FB-0DFC-6E98-B842-F4B2A5C6F1A9}"/>
                  </a:ext>
                </a:extLst>
              </p:cNvPr>
              <p:cNvSpPr txBox="1"/>
              <p:nvPr/>
            </p:nvSpPr>
            <p:spPr>
              <a:xfrm>
                <a:off x="5286260" y="1001802"/>
                <a:ext cx="1619479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en-US" sz="2400" dirty="0" err="1">
                    <a:latin typeface="Posterama" panose="020B0504020200020000" pitchFamily="34" charset="0"/>
                    <a:ea typeface="微软雅黑"/>
                    <a:cs typeface="Posterama" panose="020B0504020200020000" pitchFamily="34" charset="0"/>
                  </a:rPr>
                  <a:t>jobstats</a:t>
                </a:r>
                <a:endParaRPr lang="en-US" sz="2400" dirty="0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AC35784-B505-A22C-859D-F7DF487F7B65}"/>
                </a:ext>
              </a:extLst>
            </p:cNvPr>
            <p:cNvGrpSpPr/>
            <p:nvPr/>
          </p:nvGrpSpPr>
          <p:grpSpPr>
            <a:xfrm>
              <a:off x="6746741" y="3096312"/>
              <a:ext cx="1920240" cy="1677319"/>
              <a:chOff x="6746741" y="3096312"/>
              <a:chExt cx="1920240" cy="1677319"/>
            </a:xfrm>
          </p:grpSpPr>
          <p:sp>
            <p:nvSpPr>
              <p:cNvPr id="20" name="Hexagon 19">
                <a:extLst>
                  <a:ext uri="{FF2B5EF4-FFF2-40B4-BE49-F238E27FC236}">
                    <a16:creationId xmlns:a16="http://schemas.microsoft.com/office/drawing/2014/main" id="{E3180E2D-07A0-9FD2-A9BC-CD8554F6ED41}"/>
                  </a:ext>
                </a:extLst>
              </p:cNvPr>
              <p:cNvSpPr/>
              <p:nvPr/>
            </p:nvSpPr>
            <p:spPr>
              <a:xfrm>
                <a:off x="6746741" y="3096312"/>
                <a:ext cx="1920240" cy="1677319"/>
              </a:xfrm>
              <a:prstGeom prst="hexagon">
                <a:avLst/>
              </a:prstGeom>
              <a:solidFill>
                <a:srgbClr val="FABE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9BF303-B0A6-C047-C114-B335EAD29BC6}"/>
                  </a:ext>
                </a:extLst>
              </p:cNvPr>
              <p:cNvSpPr txBox="1"/>
              <p:nvPr/>
            </p:nvSpPr>
            <p:spPr>
              <a:xfrm>
                <a:off x="6897121" y="3698022"/>
                <a:ext cx="1619479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en-US" sz="2400" dirty="0" err="1">
                    <a:latin typeface="Posterama" panose="020B0504020200020000" pitchFamily="34" charset="0"/>
                    <a:ea typeface="微软雅黑"/>
                    <a:cs typeface="Posterama" panose="020B0504020200020000" pitchFamily="34" charset="0"/>
                  </a:rPr>
                  <a:t>suuser</a:t>
                </a:r>
                <a:endParaRPr lang="en-US" sz="2400" dirty="0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FFA1A5D-4A14-B7C5-2F10-3C945BD289CA}"/>
                </a:ext>
              </a:extLst>
            </p:cNvPr>
            <p:cNvGrpSpPr/>
            <p:nvPr/>
          </p:nvGrpSpPr>
          <p:grpSpPr>
            <a:xfrm>
              <a:off x="3525019" y="1292281"/>
              <a:ext cx="1920240" cy="1677319"/>
              <a:chOff x="3525019" y="1292281"/>
              <a:chExt cx="1920240" cy="1677319"/>
            </a:xfrm>
          </p:grpSpPr>
          <p:sp>
            <p:nvSpPr>
              <p:cNvPr id="17" name="Hexagon 16">
                <a:extLst>
                  <a:ext uri="{FF2B5EF4-FFF2-40B4-BE49-F238E27FC236}">
                    <a16:creationId xmlns:a16="http://schemas.microsoft.com/office/drawing/2014/main" id="{2AF0CA03-AF92-1F46-E37F-DA3EBBDB2EB6}"/>
                  </a:ext>
                </a:extLst>
              </p:cNvPr>
              <p:cNvSpPr/>
              <p:nvPr/>
            </p:nvSpPr>
            <p:spPr>
              <a:xfrm>
                <a:off x="3525019" y="1292281"/>
                <a:ext cx="1920240" cy="1677319"/>
              </a:xfrm>
              <a:prstGeom prst="hexagon">
                <a:avLst/>
              </a:prstGeom>
              <a:solidFill>
                <a:srgbClr val="FABE79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0E0884-D9D8-8F93-2071-81F97CC757B1}"/>
                  </a:ext>
                </a:extLst>
              </p:cNvPr>
              <p:cNvSpPr txBox="1"/>
              <p:nvPr/>
            </p:nvSpPr>
            <p:spPr>
              <a:xfrm>
                <a:off x="3675399" y="1893991"/>
                <a:ext cx="1619479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en-US" sz="2400" dirty="0" err="1">
                    <a:latin typeface="Posterama" panose="020B0504020200020000" pitchFamily="34" charset="0"/>
                    <a:ea typeface="微软雅黑"/>
                    <a:cs typeface="Posterama" panose="020B0504020200020000" pitchFamily="34" charset="0"/>
                  </a:rPr>
                  <a:t>seff</a:t>
                </a:r>
                <a:endParaRPr lang="en-US" sz="2400" dirty="0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046F572-868A-487C-11E6-8392426D27B5}"/>
                </a:ext>
              </a:extLst>
            </p:cNvPr>
            <p:cNvGrpSpPr/>
            <p:nvPr/>
          </p:nvGrpSpPr>
          <p:grpSpPr>
            <a:xfrm>
              <a:off x="3525019" y="3105336"/>
              <a:ext cx="1920240" cy="1677319"/>
              <a:chOff x="3525019" y="3105336"/>
              <a:chExt cx="1920240" cy="1677319"/>
            </a:xfrm>
          </p:grpSpPr>
          <p:sp>
            <p:nvSpPr>
              <p:cNvPr id="26" name="Hexagon 25">
                <a:extLst>
                  <a:ext uri="{FF2B5EF4-FFF2-40B4-BE49-F238E27FC236}">
                    <a16:creationId xmlns:a16="http://schemas.microsoft.com/office/drawing/2014/main" id="{3419E420-4BC6-BD9C-3AD2-070FFC01CD8E}"/>
                  </a:ext>
                </a:extLst>
              </p:cNvPr>
              <p:cNvSpPr/>
              <p:nvPr/>
            </p:nvSpPr>
            <p:spPr>
              <a:xfrm>
                <a:off x="3525019" y="3105336"/>
                <a:ext cx="1920240" cy="1677319"/>
              </a:xfrm>
              <a:prstGeom prst="hexagon">
                <a:avLst/>
              </a:prstGeom>
              <a:solidFill>
                <a:srgbClr val="FABE79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BE44984-815A-4B8E-216F-78696619CDC3}"/>
                  </a:ext>
                </a:extLst>
              </p:cNvPr>
              <p:cNvSpPr txBox="1"/>
              <p:nvPr/>
            </p:nvSpPr>
            <p:spPr>
              <a:xfrm>
                <a:off x="3675399" y="3707046"/>
                <a:ext cx="1619479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en-US" sz="2400" dirty="0" err="1">
                    <a:latin typeface="Posterama" panose="020B0504020200020000" pitchFamily="34" charset="0"/>
                    <a:ea typeface="微软雅黑"/>
                    <a:cs typeface="Posterama" panose="020B0504020200020000" pitchFamily="34" charset="0"/>
                  </a:rPr>
                  <a:t>seff</a:t>
                </a:r>
                <a:r>
                  <a:rPr lang="en-US" sz="2400" dirty="0">
                    <a:latin typeface="Posterama" panose="020B0504020200020000" pitchFamily="34" charset="0"/>
                    <a:ea typeface="微软雅黑"/>
                    <a:cs typeface="Posterama" panose="020B0504020200020000" pitchFamily="34" charset="0"/>
                  </a:rPr>
                  <a:t>-array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CD35980-5D13-B272-0AB3-6BEEB4AB5FDE}"/>
                </a:ext>
              </a:extLst>
            </p:cNvPr>
            <p:cNvGrpSpPr/>
            <p:nvPr/>
          </p:nvGrpSpPr>
          <p:grpSpPr>
            <a:xfrm>
              <a:off x="6756472" y="1287177"/>
              <a:ext cx="1920240" cy="1677319"/>
              <a:chOff x="6756472" y="1287177"/>
              <a:chExt cx="1920240" cy="1677319"/>
            </a:xfrm>
          </p:grpSpPr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6C6E347E-A72E-ADEC-802A-8958F7B034A0}"/>
                  </a:ext>
                </a:extLst>
              </p:cNvPr>
              <p:cNvSpPr/>
              <p:nvPr/>
            </p:nvSpPr>
            <p:spPr>
              <a:xfrm>
                <a:off x="6756472" y="1287177"/>
                <a:ext cx="1920240" cy="1677319"/>
              </a:xfrm>
              <a:prstGeom prst="hexagon">
                <a:avLst/>
              </a:prstGeom>
              <a:solidFill>
                <a:srgbClr val="FABE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73697E-2FC2-EF37-3FD9-AE2DC1F403A0}"/>
                  </a:ext>
                </a:extLst>
              </p:cNvPr>
              <p:cNvSpPr txBox="1"/>
              <p:nvPr/>
            </p:nvSpPr>
            <p:spPr>
              <a:xfrm>
                <a:off x="6906852" y="1888887"/>
                <a:ext cx="1619479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en-US" sz="2400" dirty="0" err="1">
                    <a:latin typeface="Posterama" panose="020B0504020200020000" pitchFamily="34" charset="0"/>
                    <a:ea typeface="微软雅黑"/>
                    <a:cs typeface="Posterama" panose="020B0504020200020000" pitchFamily="34" charset="0"/>
                  </a:rPr>
                  <a:t>suacct</a:t>
                </a:r>
                <a:endParaRPr lang="en-US" sz="2400" dirty="0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p:grpSp>
      </p:grpSp>
      <p:sp>
        <p:nvSpPr>
          <p:cNvPr id="3" name="Google Shape;97;p14">
            <a:extLst>
              <a:ext uri="{FF2B5EF4-FFF2-40B4-BE49-F238E27FC236}">
                <a16:creationId xmlns:a16="http://schemas.microsoft.com/office/drawing/2014/main" id="{63ECD064-CD4E-8042-5906-48826612083C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A295B6-DD3C-5795-F09D-69A86A85B1C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98888" y="2670590"/>
            <a:ext cx="3347391" cy="83099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Job Metrics</a:t>
            </a:r>
          </a:p>
        </p:txBody>
      </p:sp>
    </p:spTree>
    <p:extLst>
      <p:ext uri="{BB962C8B-B14F-4D97-AF65-F5344CB8AC3E}">
        <p14:creationId xmlns:p14="http://schemas.microsoft.com/office/powerpoint/2010/main" val="2281964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1CA18-C493-0B54-CE6E-D6F00E03F3B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66EF4-10D4-F269-E8BE-436FE99E2512}"/>
              </a:ext>
            </a:extLst>
          </p:cNvPr>
          <p:cNvSpPr txBox="1"/>
          <p:nvPr/>
        </p:nvSpPr>
        <p:spPr>
          <a:xfrm>
            <a:off x="751115" y="1835060"/>
            <a:ext cx="5181599" cy="691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$</a:t>
            </a:r>
            <a:r>
              <a:rPr lang="en-US" sz="2400" dirty="0">
                <a:solidFill>
                  <a:prstClr val="whit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jobstats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$USER &lt;# Days&gt;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DA342-8190-02EE-24FD-D5E0EC56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jobstats</a:t>
            </a:r>
            <a:endParaRPr lang="en-US" dirty="0"/>
          </a:p>
        </p:txBody>
      </p:sp>
      <p:sp>
        <p:nvSpPr>
          <p:cNvPr id="8" name="Google Shape;97;p14">
            <a:extLst>
              <a:ext uri="{FF2B5EF4-FFF2-40B4-BE49-F238E27FC236}">
                <a16:creationId xmlns:a16="http://schemas.microsoft.com/office/drawing/2014/main" id="{ABEA067E-C17A-E44C-5514-34763AC52BCE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9</a:t>
            </a:fld>
            <a:endParaRPr lang="en-US" dirty="0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EB90E618-FA8F-226C-8D04-645448336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355600"/>
            <a:ext cx="1181100" cy="5538785"/>
          </a:xfrm>
          <a:prstGeom prst="leftBrace">
            <a:avLst>
              <a:gd name="adj1" fmla="val 8333"/>
              <a:gd name="adj2" fmla="val 6156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 descr="A graphical icon of a data table.">
            <a:extLst>
              <a:ext uri="{FF2B5EF4-FFF2-40B4-BE49-F238E27FC236}">
                <a16:creationId xmlns:a16="http://schemas.microsoft.com/office/drawing/2014/main" id="{01E4448D-5D8C-30E9-8317-E8F8762093F9}"/>
              </a:ext>
            </a:extLst>
          </p:cNvPr>
          <p:cNvGrpSpPr/>
          <p:nvPr/>
        </p:nvGrpSpPr>
        <p:grpSpPr>
          <a:xfrm>
            <a:off x="459153" y="2107016"/>
            <a:ext cx="5727700" cy="3225800"/>
            <a:chOff x="459153" y="2526116"/>
            <a:chExt cx="5727700" cy="3225800"/>
          </a:xfrm>
        </p:grpSpPr>
        <p:pic>
          <p:nvPicPr>
            <p:cNvPr id="16" name="Graphic 15" descr="Table with solid fill">
              <a:extLst>
                <a:ext uri="{FF2B5EF4-FFF2-40B4-BE49-F238E27FC236}">
                  <a16:creationId xmlns:a16="http://schemas.microsoft.com/office/drawing/2014/main" id="{5AAC7D85-00DD-D2C9-418F-8D082DB3A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61053" y="2526116"/>
              <a:ext cx="3225800" cy="3225800"/>
            </a:xfrm>
            <a:prstGeom prst="rect">
              <a:avLst/>
            </a:prstGeom>
          </p:spPr>
        </p:pic>
        <p:pic>
          <p:nvPicPr>
            <p:cNvPr id="18" name="Graphic 17" descr="Table with solid fill">
              <a:extLst>
                <a:ext uri="{FF2B5EF4-FFF2-40B4-BE49-F238E27FC236}">
                  <a16:creationId xmlns:a16="http://schemas.microsoft.com/office/drawing/2014/main" id="{0B883286-1E90-39A5-CDA5-10526AA6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9153" y="2526116"/>
              <a:ext cx="3225800" cy="322580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BA464D-5233-1826-4B56-FB20B1093A2A}"/>
              </a:ext>
            </a:extLst>
          </p:cNvPr>
          <p:cNvSpPr txBox="1"/>
          <p:nvPr/>
        </p:nvSpPr>
        <p:spPr>
          <a:xfrm>
            <a:off x="7225394" y="338075"/>
            <a:ext cx="3860800" cy="557383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sz="2400" dirty="0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jobid</a:t>
            </a: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jobname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partition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sz="2400" dirty="0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qos</a:t>
            </a:r>
            <a:endParaRPr lang="en-US" sz="24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account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sz="2400" dirty="0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cpus</a:t>
            </a:r>
            <a:endParaRPr lang="en-US" sz="24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state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start-date-time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elapsed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wait</a:t>
            </a:r>
          </a:p>
        </p:txBody>
      </p:sp>
    </p:spTree>
    <p:extLst>
      <p:ext uri="{BB962C8B-B14F-4D97-AF65-F5344CB8AC3E}">
        <p14:creationId xmlns:p14="http://schemas.microsoft.com/office/powerpoint/2010/main" val="118759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AD9BE2-6B3D-4616-B044-300A8177DEA5}">
  <ds:schemaRefs>
    <ds:schemaRef ds:uri="http://schemas.openxmlformats.org/package/2006/metadata/core-properties"/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16c05727-aa75-4e4a-9b5f-8a80a1165891"/>
    <ds:schemaRef ds:uri="230e9df3-be65-4c73-a93b-d1236ebd677e"/>
    <ds:schemaRef ds:uri="71af3243-3dd4-4a8d-8c0d-dd76da1f02a5"/>
    <ds:schemaRef ds:uri="http://schemas.microsoft.com/sharepoint/v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Custom​​</Template>
  <TotalTime>11974</TotalTime>
  <Words>1305</Words>
  <Application>Microsoft Macintosh PowerPoint</Application>
  <PresentationFormat>Widescreen</PresentationFormat>
  <Paragraphs>345</Paragraphs>
  <Slides>35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1" baseType="lpstr">
      <vt:lpstr>等线</vt:lpstr>
      <vt:lpstr>微软雅黑</vt:lpstr>
      <vt:lpstr>Abadi</vt:lpstr>
      <vt:lpstr>Arial</vt:lpstr>
      <vt:lpstr>Arial Black</vt:lpstr>
      <vt:lpstr>Atkinson Hyperlegible</vt:lpstr>
      <vt:lpstr>Calibri</vt:lpstr>
      <vt:lpstr>Consolas</vt:lpstr>
      <vt:lpstr>Helvetica Neue</vt:lpstr>
      <vt:lpstr>Posterama</vt:lpstr>
      <vt:lpstr>Posterama Text Black</vt:lpstr>
      <vt:lpstr>Posterama Text SemiBold</vt:lpstr>
      <vt:lpstr>Source Code Pro Medium</vt:lpstr>
      <vt:lpstr>Tenorite</vt:lpstr>
      <vt:lpstr>Wingdings</vt:lpstr>
      <vt:lpstr>Custom​​</vt:lpstr>
      <vt:lpstr>Module 6: Monitoring Resource Use</vt:lpstr>
      <vt:lpstr>General Information</vt:lpstr>
      <vt:lpstr>Meet the User Support Team</vt:lpstr>
      <vt:lpstr>Learning Objectives </vt:lpstr>
      <vt:lpstr>Overview</vt:lpstr>
      <vt:lpstr>Overview</vt:lpstr>
      <vt:lpstr>Available  commands</vt:lpstr>
      <vt:lpstr>Job Metrics</vt:lpstr>
      <vt:lpstr>jobstats</vt:lpstr>
      <vt:lpstr>seff</vt:lpstr>
      <vt:lpstr>seff</vt:lpstr>
      <vt:lpstr>seff</vt:lpstr>
      <vt:lpstr>seff</vt:lpstr>
      <vt:lpstr>seff-array</vt:lpstr>
      <vt:lpstr>seff-array</vt:lpstr>
      <vt:lpstr>seff-array</vt:lpstr>
      <vt:lpstr>seff-array</vt:lpstr>
      <vt:lpstr>Job Metrics, Continued</vt:lpstr>
      <vt:lpstr>Job Priority</vt:lpstr>
      <vt:lpstr>Priority </vt:lpstr>
      <vt:lpstr>levelfs</vt:lpstr>
      <vt:lpstr>Service Units </vt:lpstr>
      <vt:lpstr>suuser</vt:lpstr>
      <vt:lpstr>suacct</vt:lpstr>
      <vt:lpstr>Allocations</vt:lpstr>
      <vt:lpstr>general vs projects </vt:lpstr>
      <vt:lpstr>Alpine Allocation Tiers (CU Boulder)</vt:lpstr>
      <vt:lpstr>Ascent vs Peak Allocations </vt:lpstr>
      <vt:lpstr>Ascent Allocations (RMACC)</vt:lpstr>
      <vt:lpstr>Using Your Allocation</vt:lpstr>
      <vt:lpstr>XDMOD</vt:lpstr>
      <vt:lpstr>XDMoD</vt:lpstr>
      <vt:lpstr>XDMoD Display Menu Defaults</vt:lpstr>
      <vt:lpstr>XDMoD Drilldown and Filter</vt:lpstr>
      <vt:lpstr>Feedback Survey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Layla Freeborn</dc:creator>
  <cp:lastModifiedBy>Michael Joseph Schneider</cp:lastModifiedBy>
  <cp:revision>5</cp:revision>
  <dcterms:created xsi:type="dcterms:W3CDTF">2024-08-15T02:07:59Z</dcterms:created>
  <dcterms:modified xsi:type="dcterms:W3CDTF">2025-08-18T21:47:21Z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